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1" r:id="rId4"/>
  </p:sldMasterIdLst>
  <p:notesMasterIdLst>
    <p:notesMasterId r:id="rId32"/>
  </p:notesMasterIdLst>
  <p:handoutMasterIdLst>
    <p:handoutMasterId r:id="rId33"/>
  </p:handoutMasterIdLst>
  <p:sldIdLst>
    <p:sldId id="256" r:id="rId5"/>
    <p:sldId id="394" r:id="rId6"/>
    <p:sldId id="395" r:id="rId7"/>
    <p:sldId id="396" r:id="rId8"/>
    <p:sldId id="397" r:id="rId9"/>
    <p:sldId id="398" r:id="rId10"/>
    <p:sldId id="399" r:id="rId11"/>
    <p:sldId id="400" r:id="rId12"/>
    <p:sldId id="401" r:id="rId13"/>
    <p:sldId id="402" r:id="rId14"/>
    <p:sldId id="403" r:id="rId15"/>
    <p:sldId id="404" r:id="rId16"/>
    <p:sldId id="405" r:id="rId17"/>
    <p:sldId id="406" r:id="rId18"/>
    <p:sldId id="407" r:id="rId19"/>
    <p:sldId id="408" r:id="rId20"/>
    <p:sldId id="409" r:id="rId21"/>
    <p:sldId id="410" r:id="rId22"/>
    <p:sldId id="411" r:id="rId23"/>
    <p:sldId id="412" r:id="rId24"/>
    <p:sldId id="413" r:id="rId25"/>
    <p:sldId id="392" r:id="rId26"/>
    <p:sldId id="393" r:id="rId27"/>
    <p:sldId id="391" r:id="rId28"/>
    <p:sldId id="388" r:id="rId29"/>
    <p:sldId id="389" r:id="rId30"/>
    <p:sldId id="390" r:id="rId3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n-ea"/>
        <a:cs typeface="+mn-cs"/>
      </a:defRPr>
    </a:lvl1pPr>
    <a:lvl2pPr marL="457200" algn="l" defTabSz="457200" rtl="0" fontAlgn="base">
      <a:spcBef>
        <a:spcPct val="0"/>
      </a:spcBef>
      <a:spcAft>
        <a:spcPct val="0"/>
      </a:spcAft>
      <a:defRPr kern="1200">
        <a:solidFill>
          <a:schemeClr val="tx1"/>
        </a:solidFill>
        <a:latin typeface="Calibri" pitchFamily="34" charset="0"/>
        <a:ea typeface="+mn-ea"/>
        <a:cs typeface="+mn-cs"/>
      </a:defRPr>
    </a:lvl2pPr>
    <a:lvl3pPr marL="914400" algn="l" defTabSz="457200" rtl="0" fontAlgn="base">
      <a:spcBef>
        <a:spcPct val="0"/>
      </a:spcBef>
      <a:spcAft>
        <a:spcPct val="0"/>
      </a:spcAft>
      <a:defRPr kern="1200">
        <a:solidFill>
          <a:schemeClr val="tx1"/>
        </a:solidFill>
        <a:latin typeface="Calibri" pitchFamily="34" charset="0"/>
        <a:ea typeface="+mn-ea"/>
        <a:cs typeface="+mn-cs"/>
      </a:defRPr>
    </a:lvl3pPr>
    <a:lvl4pPr marL="1371600" algn="l" defTabSz="457200" rtl="0" fontAlgn="base">
      <a:spcBef>
        <a:spcPct val="0"/>
      </a:spcBef>
      <a:spcAft>
        <a:spcPct val="0"/>
      </a:spcAft>
      <a:defRPr kern="1200">
        <a:solidFill>
          <a:schemeClr val="tx1"/>
        </a:solidFill>
        <a:latin typeface="Calibri" pitchFamily="34" charset="0"/>
        <a:ea typeface="+mn-ea"/>
        <a:cs typeface="+mn-cs"/>
      </a:defRPr>
    </a:lvl4pPr>
    <a:lvl5pPr marL="1828800" algn="l" defTabSz="457200"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2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537EDA-8126-B24C-972C-AC1FCE09740E}" v="1" dt="2021-07-01T06:31:07.0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50" autoAdjust="0"/>
    <p:restoredTop sz="93772" autoAdjust="0"/>
  </p:normalViewPr>
  <p:slideViewPr>
    <p:cSldViewPr snapToGrid="0" snapToObjects="1" showGuides="1">
      <p:cViewPr varScale="1">
        <p:scale>
          <a:sx n="92" d="100"/>
          <a:sy n="92" d="100"/>
        </p:scale>
        <p:origin x="1157" y="82"/>
      </p:cViewPr>
      <p:guideLst>
        <p:guide orient="horz"/>
        <p:guide pos="2888"/>
      </p:guideLst>
    </p:cSldViewPr>
  </p:slideViewPr>
  <p:outlineViewPr>
    <p:cViewPr>
      <p:scale>
        <a:sx n="33" d="100"/>
        <a:sy n="33" d="100"/>
      </p:scale>
      <p:origin x="0" y="1195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B52235B0-F59D-4F31-85E6-EF005CCA9A57}" type="datetimeFigureOut">
              <a:rPr lang="en-US"/>
              <a:pPr>
                <a:defRPr/>
              </a:pPr>
              <a:t>8/27/2024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9F9D4C33-2821-49F8-8AA6-30CA939CFF9A}" type="slidenum">
              <a:rPr lang="en-US"/>
              <a:pPr>
                <a:defRPr/>
              </a:pPr>
              <a:t>‹#›</a:t>
            </a:fld>
            <a:endParaRPr lang="en-US" dirty="0"/>
          </a:p>
        </p:txBody>
      </p:sp>
    </p:spTree>
    <p:extLst>
      <p:ext uri="{BB962C8B-B14F-4D97-AF65-F5344CB8AC3E}">
        <p14:creationId xmlns:p14="http://schemas.microsoft.com/office/powerpoint/2010/main" val="12198536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C443B46-3867-42B8-9B90-F0060E094AC7}" type="datetimeFigureOut">
              <a:rPr lang="en-US"/>
              <a:pPr>
                <a:defRPr/>
              </a:pPr>
              <a:t>8/27/2024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4270DF98-8515-4272-AE18-335A0D2356F1}" type="slidenum">
              <a:rPr lang="en-US"/>
              <a:pPr>
                <a:defRPr/>
              </a:pPr>
              <a:t>‹#›</a:t>
            </a:fld>
            <a:endParaRPr lang="en-US" dirty="0"/>
          </a:p>
        </p:txBody>
      </p:sp>
    </p:spTree>
    <p:extLst>
      <p:ext uri="{BB962C8B-B14F-4D97-AF65-F5344CB8AC3E}">
        <p14:creationId xmlns:p14="http://schemas.microsoft.com/office/powerpoint/2010/main" val="222378440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ppt_open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65" name="Rectangle 17"/>
          <p:cNvSpPr>
            <a:spLocks noGrp="1" noChangeArrowheads="1"/>
          </p:cNvSpPr>
          <p:nvPr>
            <p:ph type="ctrTitle"/>
          </p:nvPr>
        </p:nvSpPr>
        <p:spPr>
          <a:xfrm>
            <a:off x="1223963" y="3724275"/>
            <a:ext cx="6692900" cy="838200"/>
          </a:xfrm>
          <a:effectLst/>
        </p:spPr>
        <p:txBody>
          <a:bodyPr anchorCtr="1"/>
          <a:lstStyle>
            <a:lvl1pPr algn="ctr">
              <a:defRPr/>
            </a:lvl1pPr>
          </a:lstStyle>
          <a:p>
            <a:r>
              <a:rPr lang="en-US"/>
              <a:t>Click to edit Master title style</a:t>
            </a:r>
          </a:p>
        </p:txBody>
      </p:sp>
      <p:sp>
        <p:nvSpPr>
          <p:cNvPr id="181266" name="Rectangle 18"/>
          <p:cNvSpPr>
            <a:spLocks noGrp="1" noChangeArrowheads="1"/>
          </p:cNvSpPr>
          <p:nvPr>
            <p:ph type="subTitle" idx="1"/>
          </p:nvPr>
        </p:nvSpPr>
        <p:spPr>
          <a:xfrm>
            <a:off x="1371600" y="5307013"/>
            <a:ext cx="6400800" cy="533400"/>
          </a:xfrm>
        </p:spPr>
        <p:txBody>
          <a:bodyPr lIns="91440" tIns="45720" rIns="91440" bIns="45720"/>
          <a:lstStyle>
            <a:lvl1pPr marL="0" indent="0" algn="ctr">
              <a:buFontTx/>
              <a:buNone/>
              <a:defRPr sz="1800"/>
            </a:lvl1pPr>
          </a:lstStyle>
          <a:p>
            <a:r>
              <a:rPr lang="en-US"/>
              <a:t>Click to edit Master subtitle style</a:t>
            </a:r>
          </a:p>
        </p:txBody>
      </p:sp>
    </p:spTree>
    <p:extLst>
      <p:ext uri="{BB962C8B-B14F-4D97-AF65-F5344CB8AC3E}">
        <p14:creationId xmlns:p14="http://schemas.microsoft.com/office/powerpoint/2010/main" val="2066154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433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263" y="1611313"/>
            <a:ext cx="2155825" cy="44211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0200" y="1611313"/>
            <a:ext cx="6316663" cy="44211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9723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45697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98919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568418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289152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593920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529180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496868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882000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3388" y="1520675"/>
            <a:ext cx="8613775"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1479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4021765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520553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409198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5311042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40336370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623401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9808846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508713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4329387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656597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75518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9738788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717677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233413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9080679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0835510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8125732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5417794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40210834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9102216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020632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0200" y="1566396"/>
            <a:ext cx="4230688" cy="3686175"/>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13288" y="2346325"/>
            <a:ext cx="4230687" cy="3686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81053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4917893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6008277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4547579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976100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6110562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9340943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73838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6608537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4483575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290033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0752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2980956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25969475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3645242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4645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121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83829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56690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33388" y="716150"/>
            <a:ext cx="8524875" cy="388937"/>
          </a:xfrm>
          <a:prstGeom prst="rect">
            <a:avLst/>
          </a:prstGeom>
          <a:noFill/>
          <a:ln>
            <a:noFill/>
          </a:ln>
          <a:effectLst>
            <a:outerShdw blurRad="63500" dist="17961" dir="2700000" algn="ctr" rotWithShape="0">
              <a:schemeClr val="bg2">
                <a:alpha val="74998"/>
              </a:schemeClr>
            </a:outerShdw>
          </a:effectLst>
          <a:extLst>
            <a:ext uri="{FAA26D3D-D897-4be2-8F04-BA451C77F1D7}"/>
          </a:extLst>
        </p:spPr>
        <p:txBody>
          <a:bodyPr vert="horz" wrap="square" lIns="0" tIns="0" rIns="0" bIns="0" numCol="1" anchor="b" anchorCtr="0" compatLnSpc="1">
            <a:prstTxWarp prst="textNoShape">
              <a:avLst/>
            </a:prstTxWarp>
            <a:spAutoFit/>
          </a:bodyPr>
          <a:lstStyle/>
          <a:p>
            <a:pPr lvl="0"/>
            <a:r>
              <a:rPr lang="en-US"/>
              <a:t>Click to edit Master title style</a:t>
            </a:r>
          </a:p>
        </p:txBody>
      </p:sp>
      <p:sp>
        <p:nvSpPr>
          <p:cNvPr id="1027" name="Rectangle 4"/>
          <p:cNvSpPr>
            <a:spLocks noGrp="1" noChangeArrowheads="1"/>
          </p:cNvSpPr>
          <p:nvPr>
            <p:ph type="body" idx="1"/>
          </p:nvPr>
        </p:nvSpPr>
        <p:spPr bwMode="auto">
          <a:xfrm>
            <a:off x="443753" y="1499160"/>
            <a:ext cx="86137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Text Box 8"/>
          <p:cNvSpPr txBox="1">
            <a:spLocks noChangeArrowheads="1"/>
          </p:cNvSpPr>
          <p:nvPr userDrawn="1"/>
        </p:nvSpPr>
        <p:spPr bwMode="auto">
          <a:xfrm>
            <a:off x="6003925" y="6089650"/>
            <a:ext cx="2820988" cy="457200"/>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defRPr/>
            </a:pPr>
            <a:endParaRPr lang="en-US" dirty="0">
              <a:ea typeface="+mn-ea"/>
            </a:endParaRPr>
          </a:p>
        </p:txBody>
      </p:sp>
      <p:sp>
        <p:nvSpPr>
          <p:cNvPr id="1030" name="Text Box 11"/>
          <p:cNvSpPr txBox="1">
            <a:spLocks noChangeArrowheads="1"/>
          </p:cNvSpPr>
          <p:nvPr userDrawn="1"/>
        </p:nvSpPr>
        <p:spPr bwMode="auto">
          <a:xfrm>
            <a:off x="303213" y="6581775"/>
            <a:ext cx="8840787"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algn="r" eaLnBrk="1" hangingPunct="1">
              <a:spcBef>
                <a:spcPct val="50000"/>
              </a:spcBef>
              <a:defRPr/>
            </a:pPr>
            <a:endParaRPr lang="en-US" sz="1000" dirty="0">
              <a:ea typeface="+mn-ea"/>
            </a:endParaRPr>
          </a:p>
        </p:txBody>
      </p:sp>
      <p:sp>
        <p:nvSpPr>
          <p:cNvPr id="6" name="Text Box 13"/>
          <p:cNvSpPr txBox="1">
            <a:spLocks noChangeArrowheads="1"/>
          </p:cNvSpPr>
          <p:nvPr userDrawn="1"/>
        </p:nvSpPr>
        <p:spPr bwMode="auto">
          <a:xfrm>
            <a:off x="0" y="6588125"/>
            <a:ext cx="9144000" cy="269875"/>
          </a:xfrm>
          <a:prstGeom prst="rect">
            <a:avLst/>
          </a:prstGeom>
          <a:noFill/>
          <a:ln>
            <a:noFill/>
          </a:ln>
          <a:effectLst/>
        </p:spPr>
        <p:txBody>
          <a:bodyPr/>
          <a:lstStyle>
            <a:lvl1pPr algn="l" eaLnBrk="0" hangingPunct="0">
              <a:tabLst>
                <a:tab pos="7485063" algn="l"/>
              </a:tabLst>
              <a:defRPr sz="2400">
                <a:solidFill>
                  <a:schemeClr val="tx1"/>
                </a:solidFill>
                <a:latin typeface="Times New Roman" pitchFamily="18" charset="0"/>
              </a:defRPr>
            </a:lvl1pPr>
            <a:lvl2pPr algn="l" eaLnBrk="0" hangingPunct="0">
              <a:tabLst>
                <a:tab pos="7485063" algn="l"/>
              </a:tabLst>
              <a:defRPr sz="2400">
                <a:solidFill>
                  <a:schemeClr val="tx1"/>
                </a:solidFill>
                <a:latin typeface="Times New Roman" pitchFamily="18" charset="0"/>
              </a:defRPr>
            </a:lvl2pPr>
            <a:lvl3pPr algn="l" eaLnBrk="0" hangingPunct="0">
              <a:tabLst>
                <a:tab pos="7485063" algn="l"/>
              </a:tabLst>
              <a:defRPr sz="2400">
                <a:solidFill>
                  <a:schemeClr val="tx1"/>
                </a:solidFill>
                <a:latin typeface="Times New Roman" pitchFamily="18" charset="0"/>
              </a:defRPr>
            </a:lvl3pPr>
            <a:lvl4pPr algn="l" eaLnBrk="0" hangingPunct="0">
              <a:tabLst>
                <a:tab pos="7485063" algn="l"/>
              </a:tabLst>
              <a:defRPr sz="2400">
                <a:solidFill>
                  <a:schemeClr val="tx1"/>
                </a:solidFill>
                <a:latin typeface="Times New Roman" pitchFamily="18" charset="0"/>
              </a:defRPr>
            </a:lvl4pPr>
            <a:lvl5pPr algn="l" eaLnBrk="0" hangingPunct="0">
              <a:tabLst>
                <a:tab pos="7485063" algn="l"/>
              </a:tabLst>
              <a:defRPr sz="2400">
                <a:solidFill>
                  <a:schemeClr val="tx1"/>
                </a:solidFill>
                <a:latin typeface="Times New Roman" pitchFamily="18" charset="0"/>
              </a:defRPr>
            </a:lvl5pPr>
            <a:lvl6pPr eaLnBrk="0" fontAlgn="base" hangingPunct="0">
              <a:spcBef>
                <a:spcPct val="0"/>
              </a:spcBef>
              <a:spcAft>
                <a:spcPct val="0"/>
              </a:spcAft>
              <a:tabLst>
                <a:tab pos="7485063" algn="l"/>
              </a:tabLst>
              <a:defRPr sz="2400">
                <a:solidFill>
                  <a:schemeClr val="tx1"/>
                </a:solidFill>
                <a:latin typeface="Times New Roman" pitchFamily="18" charset="0"/>
              </a:defRPr>
            </a:lvl6pPr>
            <a:lvl7pPr eaLnBrk="0" fontAlgn="base" hangingPunct="0">
              <a:spcBef>
                <a:spcPct val="0"/>
              </a:spcBef>
              <a:spcAft>
                <a:spcPct val="0"/>
              </a:spcAft>
              <a:tabLst>
                <a:tab pos="7485063" algn="l"/>
              </a:tabLst>
              <a:defRPr sz="2400">
                <a:solidFill>
                  <a:schemeClr val="tx1"/>
                </a:solidFill>
                <a:latin typeface="Times New Roman" pitchFamily="18" charset="0"/>
              </a:defRPr>
            </a:lvl7pPr>
            <a:lvl8pPr eaLnBrk="0" fontAlgn="base" hangingPunct="0">
              <a:spcBef>
                <a:spcPct val="0"/>
              </a:spcBef>
              <a:spcAft>
                <a:spcPct val="0"/>
              </a:spcAft>
              <a:tabLst>
                <a:tab pos="7485063" algn="l"/>
              </a:tabLst>
              <a:defRPr sz="2400">
                <a:solidFill>
                  <a:schemeClr val="tx1"/>
                </a:solidFill>
                <a:latin typeface="Times New Roman" pitchFamily="18" charset="0"/>
              </a:defRPr>
            </a:lvl8pPr>
            <a:lvl9pPr eaLnBrk="0" fontAlgn="base" hangingPunct="0">
              <a:spcBef>
                <a:spcPct val="0"/>
              </a:spcBef>
              <a:spcAft>
                <a:spcPct val="0"/>
              </a:spcAft>
              <a:tabLst>
                <a:tab pos="7485063" algn="l"/>
              </a:tabLst>
              <a:defRPr sz="2400">
                <a:solidFill>
                  <a:schemeClr val="tx1"/>
                </a:solidFill>
                <a:latin typeface="Times New Roman" pitchFamily="18" charset="0"/>
              </a:defRPr>
            </a:lvl9pPr>
          </a:lstStyle>
          <a:p>
            <a:pPr algn="ctr">
              <a:defRPr/>
            </a:pPr>
            <a:r>
              <a:rPr lang="en-US" sz="1000" dirty="0">
                <a:latin typeface="Arial" pitchFamily="34" charset="0"/>
                <a:ea typeface="ＭＳ Ｐゴシック" pitchFamily="34" charset="-128"/>
                <a:cs typeface="Arial" pitchFamily="34" charset="0"/>
              </a:rPr>
              <a:t>Copyright © 2022 Wolters Kluwer · All Rights Reserved</a:t>
            </a:r>
          </a:p>
        </p:txBody>
      </p:sp>
      <p:cxnSp>
        <p:nvCxnSpPr>
          <p:cNvPr id="7" name="Straight Connector 6"/>
          <p:cNvCxnSpPr/>
          <p:nvPr userDrawn="1"/>
        </p:nvCxnSpPr>
        <p:spPr>
          <a:xfrm>
            <a:off x="0" y="1158875"/>
            <a:ext cx="91440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pic>
        <p:nvPicPr>
          <p:cNvPr id="1032" name="Picture 14" descr="WK_CMYK.jpg"/>
          <p:cNvPicPr>
            <a:picLocks noChangeAspect="1"/>
          </p:cNvPicPr>
          <p:nvPr userDrawn="1"/>
        </p:nvPicPr>
        <p:blipFill>
          <a:blip r:embed="rId54" cstate="print">
            <a:extLst>
              <a:ext uri="{28A0092B-C50C-407E-A947-70E740481C1C}">
                <a14:useLocalDpi xmlns:a14="http://schemas.microsoft.com/office/drawing/2010/main" val="0"/>
              </a:ext>
            </a:extLst>
          </a:blip>
          <a:srcRect/>
          <a:stretch>
            <a:fillRect/>
          </a:stretch>
        </p:blipFill>
        <p:spPr bwMode="auto">
          <a:xfrm>
            <a:off x="457200" y="6600825"/>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234319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 id="2147483766" r:id="rId35"/>
    <p:sldLayoutId id="2147483767" r:id="rId36"/>
    <p:sldLayoutId id="2147483768" r:id="rId37"/>
    <p:sldLayoutId id="2147483769" r:id="rId38"/>
    <p:sldLayoutId id="2147483770" r:id="rId39"/>
    <p:sldLayoutId id="2147483771" r:id="rId40"/>
    <p:sldLayoutId id="2147483772" r:id="rId41"/>
    <p:sldLayoutId id="2147483773" r:id="rId42"/>
    <p:sldLayoutId id="2147483774" r:id="rId43"/>
    <p:sldLayoutId id="2147483775" r:id="rId44"/>
    <p:sldLayoutId id="2147483776" r:id="rId45"/>
    <p:sldLayoutId id="2147483777" r:id="rId46"/>
    <p:sldLayoutId id="2147483778" r:id="rId47"/>
    <p:sldLayoutId id="2147483779" r:id="rId48"/>
    <p:sldLayoutId id="2147483780" r:id="rId49"/>
    <p:sldLayoutId id="2147483781" r:id="rId50"/>
    <p:sldLayoutId id="2147483782" r:id="rId51"/>
    <p:sldLayoutId id="2147483783" r:id="rId52"/>
  </p:sldLayoutIdLst>
  <p:hf hdr="0" ftr="0" dt="0"/>
  <p:txStyles>
    <p:titleStyle>
      <a:lvl1pPr algn="l" rtl="0" eaLnBrk="0" fontAlgn="base" hangingPunct="0">
        <a:lnSpc>
          <a:spcPct val="90000"/>
        </a:lnSpc>
        <a:spcBef>
          <a:spcPct val="0"/>
        </a:spcBef>
        <a:spcAft>
          <a:spcPct val="0"/>
        </a:spcAft>
        <a:defRPr sz="2800" b="1">
          <a:solidFill>
            <a:srgbClr val="186EC4"/>
          </a:solidFill>
          <a:latin typeface="Trebuchet MS" panose="020B0603020202020204" pitchFamily="34" charset="0"/>
          <a:ea typeface="Trebuchet MS" panose="020B0603020202020204" pitchFamily="34" charset="0"/>
          <a:cs typeface="+mj-cs"/>
        </a:defRPr>
      </a:lvl1pPr>
      <a:lvl2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2pPr>
      <a:lvl3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3pPr>
      <a:lvl4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4pPr>
      <a:lvl5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5pPr>
      <a:lvl6pPr marL="457200" algn="l" rtl="0" fontAlgn="base">
        <a:lnSpc>
          <a:spcPct val="90000"/>
        </a:lnSpc>
        <a:spcBef>
          <a:spcPct val="0"/>
        </a:spcBef>
        <a:spcAft>
          <a:spcPct val="0"/>
        </a:spcAft>
        <a:defRPr sz="2800" b="1">
          <a:solidFill>
            <a:srgbClr val="186EC4"/>
          </a:solidFill>
          <a:latin typeface="Verdana" pitchFamily="34" charset="0"/>
        </a:defRPr>
      </a:lvl6pPr>
      <a:lvl7pPr marL="914400" algn="l" rtl="0" fontAlgn="base">
        <a:lnSpc>
          <a:spcPct val="90000"/>
        </a:lnSpc>
        <a:spcBef>
          <a:spcPct val="0"/>
        </a:spcBef>
        <a:spcAft>
          <a:spcPct val="0"/>
        </a:spcAft>
        <a:defRPr sz="2800" b="1">
          <a:solidFill>
            <a:srgbClr val="186EC4"/>
          </a:solidFill>
          <a:latin typeface="Verdana" pitchFamily="34" charset="0"/>
        </a:defRPr>
      </a:lvl7pPr>
      <a:lvl8pPr marL="1371600" algn="l" rtl="0" fontAlgn="base">
        <a:lnSpc>
          <a:spcPct val="90000"/>
        </a:lnSpc>
        <a:spcBef>
          <a:spcPct val="0"/>
        </a:spcBef>
        <a:spcAft>
          <a:spcPct val="0"/>
        </a:spcAft>
        <a:defRPr sz="2800" b="1">
          <a:solidFill>
            <a:srgbClr val="186EC4"/>
          </a:solidFill>
          <a:latin typeface="Verdana" pitchFamily="34" charset="0"/>
        </a:defRPr>
      </a:lvl8pPr>
      <a:lvl9pPr marL="1828800" algn="l" rtl="0" fontAlgn="base">
        <a:lnSpc>
          <a:spcPct val="90000"/>
        </a:lnSpc>
        <a:spcBef>
          <a:spcPct val="0"/>
        </a:spcBef>
        <a:spcAft>
          <a:spcPct val="0"/>
        </a:spcAft>
        <a:defRPr sz="2800" b="1">
          <a:solidFill>
            <a:srgbClr val="186EC4"/>
          </a:solidFill>
          <a:latin typeface="Verdana" pitchFamily="34" charset="0"/>
        </a:defRPr>
      </a:lvl9pPr>
    </p:titleStyle>
    <p:bodyStyle>
      <a:lvl1pPr marL="342900" indent="-342900" algn="l" rtl="0" eaLnBrk="0" fontAlgn="base" hangingPunct="0">
        <a:lnSpc>
          <a:spcPct val="90000"/>
        </a:lnSpc>
        <a:spcBef>
          <a:spcPct val="60000"/>
        </a:spcBef>
        <a:spcAft>
          <a:spcPct val="0"/>
        </a:spcAft>
        <a:buClr>
          <a:srgbClr val="CC9900"/>
        </a:buClr>
        <a:buFont typeface="Wingdings" panose="05000000000000000000" pitchFamily="2" charset="2"/>
        <a:buChar char="v"/>
        <a:defRPr sz="2400">
          <a:solidFill>
            <a:schemeClr val="tx1"/>
          </a:solidFill>
          <a:latin typeface="Trebuchet MS" panose="020B0603020202020204" pitchFamily="34" charset="0"/>
          <a:ea typeface="Trebuchet MS" panose="020B0603020202020204" pitchFamily="34" charset="0"/>
          <a:cs typeface="+mn-cs"/>
        </a:defRPr>
      </a:lvl1pPr>
      <a:lvl2pPr marL="862013" indent="-404813" algn="l" rtl="0" eaLnBrk="0" fontAlgn="base" hangingPunct="0">
        <a:lnSpc>
          <a:spcPct val="90000"/>
        </a:lnSpc>
        <a:spcBef>
          <a:spcPct val="60000"/>
        </a:spcBef>
        <a:spcAft>
          <a:spcPct val="0"/>
        </a:spcAft>
        <a:buClr>
          <a:srgbClr val="CC9900"/>
        </a:buClr>
        <a:buFont typeface="Courier New" panose="02070309020205020404" pitchFamily="49" charset="0"/>
        <a:buChar char="o"/>
        <a:defRPr sz="2400">
          <a:solidFill>
            <a:schemeClr val="tx1"/>
          </a:solidFill>
          <a:latin typeface="Trebuchet MS" panose="020B0603020202020204" pitchFamily="34" charset="0"/>
          <a:ea typeface="Trebuchet MS" panose="020B0603020202020204" pitchFamily="34" charset="0"/>
        </a:defRPr>
      </a:lvl2pPr>
      <a:lvl3pPr marL="1204913" indent="-228600" algn="l" rtl="0" eaLnBrk="0" fontAlgn="base" hangingPunct="0">
        <a:lnSpc>
          <a:spcPct val="90000"/>
        </a:lnSpc>
        <a:spcBef>
          <a:spcPct val="60000"/>
        </a:spcBef>
        <a:spcAft>
          <a:spcPct val="0"/>
        </a:spcAft>
        <a:buClr>
          <a:srgbClr val="CC9900"/>
        </a:buClr>
        <a:buFont typeface="Wingdings" panose="05000000000000000000" pitchFamily="2" charset="2"/>
        <a:buChar char="§"/>
        <a:defRPr sz="2400">
          <a:solidFill>
            <a:schemeClr val="tx1"/>
          </a:solidFill>
          <a:latin typeface="Trebuchet MS" panose="020B0603020202020204" pitchFamily="34" charset="0"/>
          <a:ea typeface="Trebuchet MS" panose="020B0603020202020204" pitchFamily="34" charset="0"/>
        </a:defRPr>
      </a:lvl3pPr>
      <a:lvl4pPr marL="1600200" indent="-228600" algn="l" rtl="0" eaLnBrk="0" fontAlgn="base" hangingPunct="0">
        <a:lnSpc>
          <a:spcPct val="90000"/>
        </a:lnSpc>
        <a:spcBef>
          <a:spcPct val="60000"/>
        </a:spcBef>
        <a:spcAft>
          <a:spcPct val="0"/>
        </a:spcAft>
        <a:buClr>
          <a:srgbClr val="CC9900"/>
        </a:buClr>
        <a:buFont typeface="Wingdings" panose="05000000000000000000" pitchFamily="2" charset="2"/>
        <a:buChar char="Ø"/>
        <a:defRPr sz="2400">
          <a:solidFill>
            <a:schemeClr val="tx1"/>
          </a:solidFill>
          <a:latin typeface="Trebuchet MS" panose="020B0603020202020204" pitchFamily="34" charset="0"/>
          <a:ea typeface="Trebuchet MS" panose="020B0603020202020204" pitchFamily="34" charset="0"/>
        </a:defRPr>
      </a:lvl4pPr>
      <a:lvl5pPr marL="2057400" indent="-228600" algn="l" rtl="0" eaLnBrk="0" fontAlgn="base" hangingPunct="0">
        <a:lnSpc>
          <a:spcPct val="90000"/>
        </a:lnSpc>
        <a:spcBef>
          <a:spcPct val="60000"/>
        </a:spcBef>
        <a:spcAft>
          <a:spcPct val="0"/>
        </a:spcAft>
        <a:buClr>
          <a:srgbClr val="CC9900"/>
        </a:buClr>
        <a:buChar char="•"/>
        <a:defRPr sz="2400">
          <a:solidFill>
            <a:schemeClr val="tx1"/>
          </a:solidFill>
          <a:latin typeface="Trebuchet MS" panose="020B0603020202020204" pitchFamily="34" charset="0"/>
          <a:ea typeface="Trebuchet MS" panose="020B0603020202020204" pitchFamily="34" charset="0"/>
        </a:defRPr>
      </a:lvl5pPr>
      <a:lvl6pPr marL="2514600" indent="-228600" algn="l" rtl="0" fontAlgn="base">
        <a:lnSpc>
          <a:spcPct val="90000"/>
        </a:lnSpc>
        <a:spcBef>
          <a:spcPct val="60000"/>
        </a:spcBef>
        <a:spcAft>
          <a:spcPct val="0"/>
        </a:spcAft>
        <a:buClr>
          <a:srgbClr val="CC9900"/>
        </a:buClr>
        <a:buChar char="•"/>
        <a:defRPr sz="2200">
          <a:solidFill>
            <a:schemeClr val="tx1"/>
          </a:solidFill>
          <a:latin typeface="+mn-lt"/>
        </a:defRPr>
      </a:lvl6pPr>
      <a:lvl7pPr marL="2971800" indent="-228600" algn="l" rtl="0" fontAlgn="base">
        <a:lnSpc>
          <a:spcPct val="90000"/>
        </a:lnSpc>
        <a:spcBef>
          <a:spcPct val="60000"/>
        </a:spcBef>
        <a:spcAft>
          <a:spcPct val="0"/>
        </a:spcAft>
        <a:buClr>
          <a:srgbClr val="CC9900"/>
        </a:buClr>
        <a:buChar char="•"/>
        <a:defRPr sz="2200">
          <a:solidFill>
            <a:schemeClr val="tx1"/>
          </a:solidFill>
          <a:latin typeface="+mn-lt"/>
        </a:defRPr>
      </a:lvl7pPr>
      <a:lvl8pPr marL="3429000" indent="-228600" algn="l" rtl="0" fontAlgn="base">
        <a:lnSpc>
          <a:spcPct val="90000"/>
        </a:lnSpc>
        <a:spcBef>
          <a:spcPct val="60000"/>
        </a:spcBef>
        <a:spcAft>
          <a:spcPct val="0"/>
        </a:spcAft>
        <a:buClr>
          <a:srgbClr val="CC9900"/>
        </a:buClr>
        <a:buChar char="•"/>
        <a:defRPr sz="2200">
          <a:solidFill>
            <a:schemeClr val="tx1"/>
          </a:solidFill>
          <a:latin typeface="+mn-lt"/>
        </a:defRPr>
      </a:lvl8pPr>
      <a:lvl9pPr marL="3886200" indent="-228600" algn="l" rtl="0" fontAlgn="base">
        <a:lnSpc>
          <a:spcPct val="90000"/>
        </a:lnSpc>
        <a:spcBef>
          <a:spcPct val="60000"/>
        </a:spcBef>
        <a:spcAft>
          <a:spcPct val="0"/>
        </a:spcAft>
        <a:buClr>
          <a:srgbClr val="CC9900"/>
        </a:buClr>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3963" y="2855712"/>
            <a:ext cx="6692900" cy="1938992"/>
          </a:xfrm>
        </p:spPr>
        <p:txBody>
          <a:bodyPr/>
          <a:lstStyle/>
          <a:p>
            <a:r>
              <a:rPr lang="en-US" dirty="0">
                <a:solidFill>
                  <a:schemeClr val="tx1"/>
                </a:solidFill>
              </a:rPr>
              <a:t>Introduction to Clinical Pharmacology </a:t>
            </a:r>
            <a:br>
              <a:rPr lang="en-US" dirty="0">
                <a:solidFill>
                  <a:schemeClr val="tx1"/>
                </a:solidFill>
              </a:rPr>
            </a:br>
            <a:br>
              <a:rPr lang="en-US" dirty="0">
                <a:solidFill>
                  <a:schemeClr val="tx1"/>
                </a:solidFill>
              </a:rPr>
            </a:br>
            <a:r>
              <a:rPr lang="en-US" dirty="0">
                <a:solidFill>
                  <a:schemeClr val="tx1"/>
                </a:solidFill>
              </a:rPr>
              <a:t>Chapter 9</a:t>
            </a:r>
            <a:br>
              <a:rPr lang="en-US" dirty="0">
                <a:solidFill>
                  <a:schemeClr val="tx1"/>
                </a:solidFill>
              </a:rPr>
            </a:br>
            <a:r>
              <a:rPr lang="en-US" dirty="0">
                <a:solidFill>
                  <a:schemeClr val="tx1"/>
                </a:solidFill>
              </a:rPr>
              <a:t>Antibacterial Drugs That Interfere With DNA/RNA Synthesis</a:t>
            </a:r>
          </a:p>
        </p:txBody>
      </p:sp>
      <p:pic>
        <p:nvPicPr>
          <p:cNvPr id="3" name="Audio 2">
            <a:hlinkClick r:id="" action="ppaction://media"/>
            <a:extLst>
              <a:ext uri="{FF2B5EF4-FFF2-40B4-BE49-F238E27FC236}">
                <a16:creationId xmlns:a16="http://schemas.microsoft.com/office/drawing/2014/main" id="{B9DEC2E0-D1E6-495E-88C4-64D00D1FE1D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377"/>
    </mc:Choice>
    <mc:Fallback>
      <p:transition spd="slow" advTm="38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 Fluoroquinolone or Miscellaneous Anti-Infective #1</a:t>
            </a:r>
            <a:endParaRPr lang="en-IN" dirty="0"/>
          </a:p>
        </p:txBody>
      </p:sp>
      <p:sp>
        <p:nvSpPr>
          <p:cNvPr id="3" name="Content Placeholder 2"/>
          <p:cNvSpPr>
            <a:spLocks noGrp="1"/>
          </p:cNvSpPr>
          <p:nvPr>
            <p:ph sz="half" idx="1"/>
          </p:nvPr>
        </p:nvSpPr>
        <p:spPr>
          <a:xfrm>
            <a:off x="243115" y="1464798"/>
            <a:ext cx="7057571" cy="3686175"/>
          </a:xfrm>
        </p:spPr>
        <p:txBody>
          <a:bodyPr/>
          <a:lstStyle/>
          <a:p>
            <a:r>
              <a:rPr lang="en-US" altLang="en-US" dirty="0"/>
              <a:t>Preadministration Assessment</a:t>
            </a:r>
          </a:p>
          <a:p>
            <a:r>
              <a:rPr lang="en-US" altLang="en-US" dirty="0"/>
              <a:t>Objective Data</a:t>
            </a:r>
          </a:p>
          <a:p>
            <a:pPr lvl="1"/>
            <a:r>
              <a:rPr lang="en-US" altLang="en-US" dirty="0"/>
              <a:t>Description of the external signs of infection (drainage, redness, changes in appearance of sputum, cough, and swelling)</a:t>
            </a:r>
          </a:p>
          <a:p>
            <a:pPr lvl="1"/>
            <a:r>
              <a:rPr lang="en-US" altLang="en-US" dirty="0"/>
              <a:t>Vital signs</a:t>
            </a:r>
          </a:p>
          <a:p>
            <a:pPr lvl="1"/>
            <a:r>
              <a:rPr lang="en-US" altLang="en-US" dirty="0"/>
              <a:t>Infection culture and sensitivity results</a:t>
            </a:r>
          </a:p>
          <a:p>
            <a:pPr lvl="1"/>
            <a:r>
              <a:rPr lang="en-US" altLang="en-US" dirty="0"/>
              <a:t>Renal and hepatic function tests, complete blood count, and urinalysis (if client has history of impaired function)</a:t>
            </a:r>
          </a:p>
        </p:txBody>
      </p:sp>
      <p:pic>
        <p:nvPicPr>
          <p:cNvPr id="5" name="Picture 3" descr="This Picture Describes about the Nursing Process—Client Receiving a Fluoroquinolone or Miscellaneous Anti-Infective"/>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a:xfrm>
            <a:off x="6680579" y="2425150"/>
            <a:ext cx="2277684" cy="1537249"/>
          </a:xfrm>
        </p:spPr>
      </p:pic>
      <p:pic>
        <p:nvPicPr>
          <p:cNvPr id="2" name="Audio 1">
            <a:hlinkClick r:id="" action="ppaction://media"/>
            <a:extLst>
              <a:ext uri="{FF2B5EF4-FFF2-40B4-BE49-F238E27FC236}">
                <a16:creationId xmlns:a16="http://schemas.microsoft.com/office/drawing/2014/main" id="{34084BCE-9D85-4B20-9EDB-F454F73556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17841695"/>
      </p:ext>
    </p:extLst>
  </p:cSld>
  <p:clrMapOvr>
    <a:masterClrMapping/>
  </p:clrMapOvr>
  <mc:AlternateContent xmlns:mc="http://schemas.openxmlformats.org/markup-compatibility/2006">
    <mc:Choice xmlns:p14="http://schemas.microsoft.com/office/powerpoint/2010/main" Requires="p14">
      <p:transition spd="slow" p14:dur="2000" advTm="69751"/>
    </mc:Choice>
    <mc:Fallback>
      <p:transition spd="slow" advTm="69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 Fluoroquinolone or Miscellaneous Anti-Infective #2</a:t>
            </a:r>
            <a:endParaRPr lang="en-IN" dirty="0"/>
          </a:p>
        </p:txBody>
      </p:sp>
      <p:sp>
        <p:nvSpPr>
          <p:cNvPr id="3" name="Content Placeholder 2"/>
          <p:cNvSpPr>
            <a:spLocks noGrp="1"/>
          </p:cNvSpPr>
          <p:nvPr>
            <p:ph sz="half" idx="1"/>
          </p:nvPr>
        </p:nvSpPr>
        <p:spPr>
          <a:xfrm>
            <a:off x="330199" y="1566396"/>
            <a:ext cx="7942943" cy="3686175"/>
          </a:xfrm>
        </p:spPr>
        <p:txBody>
          <a:bodyPr/>
          <a:lstStyle/>
          <a:p>
            <a:r>
              <a:rPr lang="en-US" altLang="en-US" dirty="0"/>
              <a:t>Preadministration Assessment continued</a:t>
            </a:r>
          </a:p>
          <a:p>
            <a:r>
              <a:rPr lang="en-US" altLang="en-US" dirty="0"/>
              <a:t>Subjective Data</a:t>
            </a:r>
          </a:p>
          <a:p>
            <a:pPr lvl="1"/>
            <a:r>
              <a:rPr lang="en-US" altLang="en-US" dirty="0"/>
              <a:t>Client symptoms of infection including pain, malaise, and fatigue</a:t>
            </a:r>
          </a:p>
          <a:p>
            <a:pPr lvl="1"/>
            <a:r>
              <a:rPr lang="en-US" altLang="en-US" dirty="0"/>
              <a:t>Allergy history</a:t>
            </a:r>
          </a:p>
          <a:p>
            <a:pPr lvl="1"/>
            <a:r>
              <a:rPr lang="en-US" altLang="en-US" dirty="0"/>
              <a:t>History of heart, renal, or hepatic disease and any previous seizure activity </a:t>
            </a:r>
          </a:p>
          <a:p>
            <a:endParaRPr lang="en-IN" dirty="0"/>
          </a:p>
        </p:txBody>
      </p:sp>
      <p:pic>
        <p:nvPicPr>
          <p:cNvPr id="8" name="Picture 2" descr="This Picture Describes about the Nursing Process—Client Receiving a Fluoroquinolone or Miscellaneous Anti-Infective"/>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bwMode="auto">
          <a:xfrm>
            <a:off x="5237843" y="4397172"/>
            <a:ext cx="3267529" cy="217525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985CDCBA-AAE8-4B75-A306-5EA293743C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61413647"/>
      </p:ext>
    </p:extLst>
  </p:cSld>
  <p:clrMapOvr>
    <a:masterClrMapping/>
  </p:clrMapOvr>
  <mc:AlternateContent xmlns:mc="http://schemas.openxmlformats.org/markup-compatibility/2006">
    <mc:Choice xmlns:p14="http://schemas.microsoft.com/office/powerpoint/2010/main" Requires="p14">
      <p:transition spd="slow" p14:dur="2000" advTm="62890"/>
    </mc:Choice>
    <mc:Fallback>
      <p:transition spd="slow" advTm="62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dirty="0">
                <a:latin typeface="Trebuchet MS"/>
                <a:cs typeface="Trebuchet MS"/>
              </a:rPr>
              <a:t>Pharmacology in Practice Exercise #1</a:t>
            </a:r>
            <a:endParaRPr lang="en-IN" dirty="0"/>
          </a:p>
        </p:txBody>
      </p:sp>
      <p:sp>
        <p:nvSpPr>
          <p:cNvPr id="3" name="Content Placeholder 2"/>
          <p:cNvSpPr>
            <a:spLocks noGrp="1"/>
          </p:cNvSpPr>
          <p:nvPr>
            <p:ph sz="half" idx="1"/>
          </p:nvPr>
        </p:nvSpPr>
        <p:spPr>
          <a:xfrm>
            <a:off x="482599" y="1566396"/>
            <a:ext cx="8475663" cy="3686175"/>
          </a:xfrm>
        </p:spPr>
        <p:txBody>
          <a:bodyPr/>
          <a:lstStyle/>
          <a:p>
            <a:r>
              <a:rPr lang="en-US" dirty="0">
                <a:latin typeface="Trebuchet MS"/>
              </a:rPr>
              <a:t>The client is being treated with a fluoroquinolone for an infection. Tendon rupture occurs more frequently in the older adult when taking which of the following drugs with the fluoroquinolones?</a:t>
            </a:r>
            <a:endParaRPr lang="en-US" dirty="0"/>
          </a:p>
          <a:p>
            <a:pPr>
              <a:buAutoNum type="alphaLcParenR"/>
            </a:pPr>
            <a:r>
              <a:rPr lang="en-US" dirty="0">
                <a:latin typeface="Trebuchet MS"/>
              </a:rPr>
              <a:t>Antianginal drugs</a:t>
            </a:r>
          </a:p>
          <a:p>
            <a:pPr>
              <a:buAutoNum type="alphaLcParenR"/>
            </a:pPr>
            <a:r>
              <a:rPr lang="en-US" dirty="0">
                <a:latin typeface="Trebuchet MS"/>
              </a:rPr>
              <a:t>Corticosteroids</a:t>
            </a:r>
          </a:p>
          <a:p>
            <a:pPr>
              <a:buAutoNum type="alphaLcParenR"/>
            </a:pPr>
            <a:r>
              <a:rPr lang="en-US" dirty="0">
                <a:latin typeface="Trebuchet MS"/>
              </a:rPr>
              <a:t>Oral antidiabetic drugs</a:t>
            </a:r>
          </a:p>
          <a:p>
            <a:pPr>
              <a:buAutoNum type="alphaLcParenR"/>
            </a:pPr>
            <a:r>
              <a:rPr lang="en-US" dirty="0">
                <a:latin typeface="Trebuchet MS"/>
              </a:rPr>
              <a:t>Respiratory bronchodilators</a:t>
            </a:r>
          </a:p>
          <a:p>
            <a:endParaRPr lang="en-IN" dirty="0"/>
          </a:p>
        </p:txBody>
      </p:sp>
      <p:pic>
        <p:nvPicPr>
          <p:cNvPr id="5" name="Picture 2" descr="This Picture Describes about the Pharmacology in Practice Exercise"/>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bwMode="auto">
          <a:xfrm>
            <a:off x="5164423" y="3849197"/>
            <a:ext cx="3328416" cy="221894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8FD9772D-F366-4F8F-9ECB-3C8570916F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90229020"/>
      </p:ext>
    </p:extLst>
  </p:cSld>
  <p:clrMapOvr>
    <a:masterClrMapping/>
  </p:clrMapOvr>
  <mc:AlternateContent xmlns:mc="http://schemas.openxmlformats.org/markup-compatibility/2006">
    <mc:Choice xmlns:p14="http://schemas.microsoft.com/office/powerpoint/2010/main" Requires="p14">
      <p:transition spd="slow" p14:dur="2000" advTm="28716"/>
    </mc:Choice>
    <mc:Fallback>
      <p:transition spd="slow" advTm="28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 Fluoroquinolone or Miscellaneous Anti-Infective #3</a:t>
            </a:r>
            <a:endParaRPr lang="en-IN" dirty="0"/>
          </a:p>
        </p:txBody>
      </p:sp>
      <p:sp>
        <p:nvSpPr>
          <p:cNvPr id="3" name="Content Placeholder 2"/>
          <p:cNvSpPr>
            <a:spLocks noGrp="1"/>
          </p:cNvSpPr>
          <p:nvPr>
            <p:ph sz="half" idx="1"/>
          </p:nvPr>
        </p:nvSpPr>
        <p:spPr/>
        <p:txBody>
          <a:bodyPr/>
          <a:lstStyle/>
          <a:p>
            <a:r>
              <a:rPr lang="en-US" altLang="en-US" dirty="0"/>
              <a:t>Ongoing Assessment</a:t>
            </a:r>
          </a:p>
          <a:p>
            <a:pPr lvl="1"/>
            <a:r>
              <a:rPr lang="en-US" altLang="en-US" dirty="0"/>
              <a:t>Take vital signs every 4 hours or as ordered </a:t>
            </a:r>
          </a:p>
          <a:p>
            <a:pPr lvl="1"/>
            <a:r>
              <a:rPr lang="en-US" altLang="en-US" dirty="0"/>
              <a:t>Notify the primary health care provider if there are changes in the vital signs or if signs and symptoms worsen</a:t>
            </a:r>
          </a:p>
          <a:p>
            <a:pPr lvl="1"/>
            <a:r>
              <a:rPr lang="en-US" altLang="en-US" dirty="0"/>
              <a:t>Compare current signs and symptoms of infection with baseline and/or previous assessments and record any specific findings</a:t>
            </a:r>
          </a:p>
          <a:p>
            <a:endParaRPr lang="en-IN" dirty="0"/>
          </a:p>
        </p:txBody>
      </p:sp>
      <p:pic>
        <p:nvPicPr>
          <p:cNvPr id="5" name="Picture 2" descr="This Picture Describes about the Nursing Process—Client Receiving a Fluoroquinolone or Miscellaneous Anti-Infective"/>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a:xfrm>
            <a:off x="4713288" y="2780177"/>
            <a:ext cx="4230687" cy="2818471"/>
          </a:xfrm>
        </p:spPr>
      </p:pic>
      <p:pic>
        <p:nvPicPr>
          <p:cNvPr id="2" name="Audio 1">
            <a:hlinkClick r:id="" action="ppaction://media"/>
            <a:extLst>
              <a:ext uri="{FF2B5EF4-FFF2-40B4-BE49-F238E27FC236}">
                <a16:creationId xmlns:a16="http://schemas.microsoft.com/office/drawing/2014/main" id="{C306FE9A-808C-4E6A-B0CF-B7DC759AAA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78609710"/>
      </p:ext>
    </p:extLst>
  </p:cSld>
  <p:clrMapOvr>
    <a:masterClrMapping/>
  </p:clrMapOvr>
  <mc:AlternateContent xmlns:mc="http://schemas.openxmlformats.org/markup-compatibility/2006">
    <mc:Choice xmlns:p14="http://schemas.microsoft.com/office/powerpoint/2010/main" Requires="p14">
      <p:transition spd="slow" p14:dur="2000" advTm="24856"/>
    </mc:Choice>
    <mc:Fallback>
      <p:transition spd="slow" advTm="24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 Fluoroquinolone or Miscellaneous Anti-Infective #4</a:t>
            </a:r>
            <a:endParaRPr lang="en-IN" dirty="0"/>
          </a:p>
        </p:txBody>
      </p:sp>
      <p:sp>
        <p:nvSpPr>
          <p:cNvPr id="3" name="Content Placeholder 2"/>
          <p:cNvSpPr>
            <a:spLocks noGrp="1"/>
          </p:cNvSpPr>
          <p:nvPr>
            <p:ph idx="1"/>
          </p:nvPr>
        </p:nvSpPr>
        <p:spPr/>
        <p:txBody>
          <a:bodyPr/>
          <a:lstStyle/>
          <a:p>
            <a:r>
              <a:rPr lang="en-US" altLang="en-US" dirty="0"/>
              <a:t>Nursing Diagnoses</a:t>
            </a:r>
          </a:p>
          <a:p>
            <a:pPr lvl="1"/>
            <a:r>
              <a:rPr lang="en-US" altLang="en-US" dirty="0"/>
              <a:t>Risk for Impaired Comfort related to fever</a:t>
            </a:r>
          </a:p>
          <a:p>
            <a:pPr lvl="1"/>
            <a:r>
              <a:rPr lang="en-US" altLang="en-US" dirty="0"/>
              <a:t>Risk for Impaired Skin Integrity related to photosensitivity</a:t>
            </a:r>
          </a:p>
          <a:p>
            <a:pPr lvl="1"/>
            <a:r>
              <a:rPr lang="en-US" altLang="en-US" dirty="0"/>
              <a:t>Acute Pain related to tissue injury during drug therapy</a:t>
            </a:r>
          </a:p>
          <a:p>
            <a:pPr lvl="1"/>
            <a:r>
              <a:rPr lang="en-US" altLang="en-US" dirty="0"/>
              <a:t>Diarrhea related to superinfection secondary to antibiotic therapy or adverse drug reaction</a:t>
            </a:r>
          </a:p>
          <a:p>
            <a:endParaRPr lang="en-IN" dirty="0"/>
          </a:p>
        </p:txBody>
      </p:sp>
      <p:pic>
        <p:nvPicPr>
          <p:cNvPr id="2" name="Audio 1">
            <a:hlinkClick r:id="" action="ppaction://media"/>
            <a:extLst>
              <a:ext uri="{FF2B5EF4-FFF2-40B4-BE49-F238E27FC236}">
                <a16:creationId xmlns:a16="http://schemas.microsoft.com/office/drawing/2014/main" id="{DDAA288C-AF7A-40CF-B243-0B4EC14562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72834755"/>
      </p:ext>
    </p:extLst>
  </p:cSld>
  <p:clrMapOvr>
    <a:masterClrMapping/>
  </p:clrMapOvr>
  <mc:AlternateContent xmlns:mc="http://schemas.openxmlformats.org/markup-compatibility/2006">
    <mc:Choice xmlns:p14="http://schemas.microsoft.com/office/powerpoint/2010/main" Requires="p14">
      <p:transition spd="slow" p14:dur="2000" advTm="43079"/>
    </mc:Choice>
    <mc:Fallback>
      <p:transition spd="slow" advTm="43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 Fluoroquinolone or Miscellaneous Anti-Infective #5</a:t>
            </a:r>
            <a:endParaRPr lang="en-IN" dirty="0"/>
          </a:p>
        </p:txBody>
      </p:sp>
      <p:sp>
        <p:nvSpPr>
          <p:cNvPr id="3" name="Content Placeholder 2"/>
          <p:cNvSpPr>
            <a:spLocks noGrp="1"/>
          </p:cNvSpPr>
          <p:nvPr>
            <p:ph idx="1"/>
          </p:nvPr>
        </p:nvSpPr>
        <p:spPr/>
        <p:txBody>
          <a:bodyPr/>
          <a:lstStyle/>
          <a:p>
            <a:r>
              <a:rPr lang="en-US" altLang="en-US" dirty="0"/>
              <a:t>Planning</a:t>
            </a:r>
          </a:p>
          <a:p>
            <a:pPr lvl="1"/>
            <a:r>
              <a:rPr lang="en-US" altLang="en-US" dirty="0"/>
              <a:t>Expected client outcomes depend on the reason for administration of the antibiotic but may include:</a:t>
            </a:r>
          </a:p>
          <a:p>
            <a:pPr lvl="2"/>
            <a:r>
              <a:rPr lang="en-US" altLang="en-US" dirty="0"/>
              <a:t>Controlling the infectious process or prophylaxis of bacterial infection </a:t>
            </a:r>
          </a:p>
          <a:p>
            <a:pPr lvl="2"/>
            <a:r>
              <a:rPr lang="en-US" altLang="en-US" dirty="0"/>
              <a:t>Management of adverse drug effects </a:t>
            </a:r>
          </a:p>
          <a:p>
            <a:pPr lvl="2"/>
            <a:r>
              <a:rPr lang="en-US" altLang="en-US" dirty="0"/>
              <a:t>Confidence and understanding of the prescribed treatment regimen</a:t>
            </a:r>
          </a:p>
          <a:p>
            <a:endParaRPr lang="en-IN" dirty="0"/>
          </a:p>
        </p:txBody>
      </p:sp>
      <p:pic>
        <p:nvPicPr>
          <p:cNvPr id="2" name="Audio 1">
            <a:hlinkClick r:id="" action="ppaction://media"/>
            <a:extLst>
              <a:ext uri="{FF2B5EF4-FFF2-40B4-BE49-F238E27FC236}">
                <a16:creationId xmlns:a16="http://schemas.microsoft.com/office/drawing/2014/main" id="{4329D919-E3AB-451B-BEFA-95FB692533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24795268"/>
      </p:ext>
    </p:extLst>
  </p:cSld>
  <p:clrMapOvr>
    <a:masterClrMapping/>
  </p:clrMapOvr>
  <mc:AlternateContent xmlns:mc="http://schemas.openxmlformats.org/markup-compatibility/2006">
    <mc:Choice xmlns:p14="http://schemas.microsoft.com/office/powerpoint/2010/main" Requires="p14">
      <p:transition spd="slow" p14:dur="2000" advTm="58375"/>
    </mc:Choice>
    <mc:Fallback>
      <p:transition spd="slow" advTm="58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 Fluoroquinolone or Miscellaneous Anti-Infective #6</a:t>
            </a:r>
            <a:endParaRPr lang="en-IN" dirty="0"/>
          </a:p>
        </p:txBody>
      </p:sp>
      <p:sp>
        <p:nvSpPr>
          <p:cNvPr id="3" name="Content Placeholder 2"/>
          <p:cNvSpPr>
            <a:spLocks noGrp="1"/>
          </p:cNvSpPr>
          <p:nvPr>
            <p:ph idx="1"/>
          </p:nvPr>
        </p:nvSpPr>
        <p:spPr/>
        <p:txBody>
          <a:bodyPr/>
          <a:lstStyle/>
          <a:p>
            <a:r>
              <a:rPr lang="en-US" altLang="en-US" dirty="0"/>
              <a:t>Implementation</a:t>
            </a:r>
          </a:p>
          <a:p>
            <a:pPr lvl="1"/>
            <a:r>
              <a:rPr lang="en-US" altLang="en-US" dirty="0"/>
              <a:t>Promoting an optimal response to therapy</a:t>
            </a:r>
          </a:p>
          <a:p>
            <a:pPr lvl="2"/>
            <a:r>
              <a:rPr lang="en-US" altLang="en-US" dirty="0"/>
              <a:t>Observe the client for adverse reactions during the first 48 hours of administration</a:t>
            </a:r>
          </a:p>
          <a:p>
            <a:pPr lvl="2"/>
            <a:r>
              <a:rPr lang="en-US" altLang="en-US" dirty="0"/>
              <a:t>Report any adverse reactions to the primary health care provider</a:t>
            </a:r>
          </a:p>
          <a:p>
            <a:pPr lvl="2"/>
            <a:r>
              <a:rPr lang="en-US" altLang="en-US" dirty="0"/>
              <a:t>Always listen to, evaluate, and report any complaints the client may have—could be an early sign of adverse drug reaction</a:t>
            </a:r>
          </a:p>
          <a:p>
            <a:pPr lvl="2"/>
            <a:r>
              <a:rPr lang="en-US" altLang="en-US" dirty="0"/>
              <a:t>Encourage clients to increase fluid intake </a:t>
            </a:r>
          </a:p>
          <a:p>
            <a:endParaRPr lang="en-IN" dirty="0"/>
          </a:p>
        </p:txBody>
      </p:sp>
      <p:pic>
        <p:nvPicPr>
          <p:cNvPr id="2" name="Audio 1">
            <a:hlinkClick r:id="" action="ppaction://media"/>
            <a:extLst>
              <a:ext uri="{FF2B5EF4-FFF2-40B4-BE49-F238E27FC236}">
                <a16:creationId xmlns:a16="http://schemas.microsoft.com/office/drawing/2014/main" id="{DE99C273-FE89-4A95-9E15-C6A3011EB0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94488813"/>
      </p:ext>
    </p:extLst>
  </p:cSld>
  <p:clrMapOvr>
    <a:masterClrMapping/>
  </p:clrMapOvr>
  <mc:AlternateContent xmlns:mc="http://schemas.openxmlformats.org/markup-compatibility/2006">
    <mc:Choice xmlns:p14="http://schemas.microsoft.com/office/powerpoint/2010/main" Requires="p14">
      <p:transition spd="slow" p14:dur="2000" advTm="96056"/>
    </mc:Choice>
    <mc:Fallback>
      <p:transition spd="slow" advTm="96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 Fluoroquinolone or Miscellaneous Anti-Infective #7</a:t>
            </a:r>
            <a:endParaRPr lang="en-IN" dirty="0"/>
          </a:p>
        </p:txBody>
      </p:sp>
      <p:sp>
        <p:nvSpPr>
          <p:cNvPr id="3" name="Content Placeholder 2"/>
          <p:cNvSpPr>
            <a:spLocks noGrp="1"/>
          </p:cNvSpPr>
          <p:nvPr>
            <p:ph sz="half" idx="1"/>
          </p:nvPr>
        </p:nvSpPr>
        <p:spPr>
          <a:xfrm>
            <a:off x="330199" y="1537368"/>
            <a:ext cx="8613775" cy="3686175"/>
          </a:xfrm>
        </p:spPr>
        <p:txBody>
          <a:bodyPr/>
          <a:lstStyle/>
          <a:p>
            <a:r>
              <a:rPr lang="en-US" altLang="en-US" dirty="0"/>
              <a:t>Implementation</a:t>
            </a:r>
          </a:p>
          <a:p>
            <a:pPr lvl="1"/>
            <a:r>
              <a:rPr lang="en-US" altLang="en-US" dirty="0"/>
              <a:t>Promoting an optimal response to therapy continued</a:t>
            </a:r>
          </a:p>
          <a:p>
            <a:pPr lvl="2"/>
            <a:r>
              <a:rPr lang="en-US" altLang="en-US" dirty="0"/>
              <a:t>Norfloxacin given on empty stomach (1 hour before or 2 hours after meals)</a:t>
            </a:r>
          </a:p>
          <a:p>
            <a:pPr lvl="2"/>
            <a:r>
              <a:rPr lang="en-US" altLang="en-US" dirty="0"/>
              <a:t>Instruct client to swallow extended release or controlled release drugs whole without crushing, chewing, or breaking them</a:t>
            </a:r>
          </a:p>
          <a:p>
            <a:pPr lvl="2"/>
            <a:r>
              <a:rPr lang="en-US" altLang="en-US" dirty="0"/>
              <a:t>In a client taking an antacid, ciprofloxacin and moxifloxacin should be administered 2 to 4 hours before or 6 to 8 hours after the antacid</a:t>
            </a:r>
          </a:p>
          <a:p>
            <a:endParaRPr lang="en-IN" dirty="0"/>
          </a:p>
        </p:txBody>
      </p:sp>
      <p:pic>
        <p:nvPicPr>
          <p:cNvPr id="11" name="Picture 2" descr="This Picture Describes about the Nursing Process—Client Receiving a Fluoroquinolone or Miscellaneous Anti-Infective"/>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bwMode="auto">
          <a:xfrm>
            <a:off x="6510768" y="4660786"/>
            <a:ext cx="1863974" cy="1863974"/>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BA36F20D-077A-4C7C-B9B9-DF6365037F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02767080"/>
      </p:ext>
    </p:extLst>
  </p:cSld>
  <p:clrMapOvr>
    <a:masterClrMapping/>
  </p:clrMapOvr>
  <mc:AlternateContent xmlns:mc="http://schemas.openxmlformats.org/markup-compatibility/2006">
    <mc:Choice xmlns:p14="http://schemas.microsoft.com/office/powerpoint/2010/main" Requires="p14">
      <p:transition spd="slow" p14:dur="2000" advTm="79434"/>
    </mc:Choice>
    <mc:Fallback>
      <p:transition spd="slow" advTm="79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dirty="0">
                <a:latin typeface="Trebuchet MS"/>
                <a:cs typeface="Trebuchet MS"/>
              </a:rPr>
              <a:t>Pharmacology in Practice Exercise #2</a:t>
            </a:r>
            <a:endParaRPr lang="en-IN" dirty="0"/>
          </a:p>
        </p:txBody>
      </p:sp>
      <p:sp>
        <p:nvSpPr>
          <p:cNvPr id="3" name="Content Placeholder 2"/>
          <p:cNvSpPr>
            <a:spLocks noGrp="1"/>
          </p:cNvSpPr>
          <p:nvPr>
            <p:ph sz="half" idx="1"/>
          </p:nvPr>
        </p:nvSpPr>
        <p:spPr>
          <a:xfrm>
            <a:off x="330199" y="1566397"/>
            <a:ext cx="8628063" cy="1292918"/>
          </a:xfrm>
        </p:spPr>
        <p:txBody>
          <a:bodyPr/>
          <a:lstStyle/>
          <a:p>
            <a:r>
              <a:rPr lang="en-US" dirty="0">
                <a:latin typeface="Trebuchet MS"/>
              </a:rPr>
              <a:t>The client was prescribed 320 mg of Gemifloxacin per day for 5 days. Today is Thursday. What will be the last day to take this prescription?</a:t>
            </a:r>
            <a:endParaRPr lang="en-US" dirty="0"/>
          </a:p>
          <a:p>
            <a:endParaRPr lang="en-IN" dirty="0"/>
          </a:p>
        </p:txBody>
      </p:sp>
      <p:pic>
        <p:nvPicPr>
          <p:cNvPr id="5" name="Picture 2" descr="This Picture Describes about the Pharmacology in Practice Exercise"/>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bwMode="auto">
          <a:xfrm>
            <a:off x="5164423" y="3079940"/>
            <a:ext cx="3328416" cy="221894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AED413AD-C415-43AB-94AF-67240B8EC2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7866632"/>
      </p:ext>
    </p:extLst>
  </p:cSld>
  <p:clrMapOvr>
    <a:masterClrMapping/>
  </p:clrMapOvr>
  <mc:AlternateContent xmlns:mc="http://schemas.openxmlformats.org/markup-compatibility/2006">
    <mc:Choice xmlns:p14="http://schemas.microsoft.com/office/powerpoint/2010/main" Requires="p14">
      <p:transition spd="slow" p14:dur="2000" advTm="32153"/>
    </mc:Choice>
    <mc:Fallback>
      <p:transition spd="slow" advTm="32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 Fluoroquinolone or Miscellaneous Anti-Infective #8</a:t>
            </a:r>
            <a:endParaRPr lang="en-IN" dirty="0"/>
          </a:p>
        </p:txBody>
      </p:sp>
      <p:sp>
        <p:nvSpPr>
          <p:cNvPr id="3" name="Content Placeholder 2"/>
          <p:cNvSpPr>
            <a:spLocks noGrp="1"/>
          </p:cNvSpPr>
          <p:nvPr>
            <p:ph sz="half" idx="1"/>
          </p:nvPr>
        </p:nvSpPr>
        <p:spPr>
          <a:xfrm>
            <a:off x="330199" y="1566396"/>
            <a:ext cx="8628063" cy="3686175"/>
          </a:xfrm>
        </p:spPr>
        <p:txBody>
          <a:bodyPr/>
          <a:lstStyle/>
          <a:p>
            <a:r>
              <a:rPr lang="en-US" altLang="en-US" dirty="0"/>
              <a:t>Implementation—Monitoring and Managing Client Needs</a:t>
            </a:r>
          </a:p>
          <a:p>
            <a:pPr lvl="1"/>
            <a:r>
              <a:rPr lang="en-US" altLang="en-US" dirty="0"/>
              <a:t>Risk for Impaired Comfort related to fever</a:t>
            </a:r>
          </a:p>
          <a:p>
            <a:pPr lvl="2"/>
            <a:r>
              <a:rPr lang="en-US" altLang="en-US" dirty="0"/>
              <a:t>Monitor: temperature at frequent intervals</a:t>
            </a:r>
          </a:p>
          <a:p>
            <a:pPr lvl="2"/>
            <a:r>
              <a:rPr lang="en-US" altLang="en-US" dirty="0"/>
              <a:t>Elevated temperature (temp. over 101°F): notify the primary health care provider, check temperature, pulse, and respirations every hour until temperature returns to normal; administer antipyretic medication if prescribed</a:t>
            </a:r>
          </a:p>
          <a:p>
            <a:endParaRPr lang="en-IN" dirty="0"/>
          </a:p>
        </p:txBody>
      </p:sp>
      <p:pic>
        <p:nvPicPr>
          <p:cNvPr id="5" name="Picture 2" descr="This Picture Describes about the Nursing Process—Client Receiving a Fluoroquinolone or Miscellaneous Anti-Infective"/>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a:xfrm>
            <a:off x="3794129" y="4100427"/>
            <a:ext cx="3456432" cy="2304288"/>
          </a:xfrm>
        </p:spPr>
      </p:pic>
      <p:pic>
        <p:nvPicPr>
          <p:cNvPr id="2" name="Audio 1">
            <a:hlinkClick r:id="" action="ppaction://media"/>
            <a:extLst>
              <a:ext uri="{FF2B5EF4-FFF2-40B4-BE49-F238E27FC236}">
                <a16:creationId xmlns:a16="http://schemas.microsoft.com/office/drawing/2014/main" id="{D505506E-BF4A-4EAE-AB18-4BCAB49E3B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71375290"/>
      </p:ext>
    </p:extLst>
  </p:cSld>
  <p:clrMapOvr>
    <a:masterClrMapping/>
  </p:clrMapOvr>
  <mc:AlternateContent xmlns:mc="http://schemas.openxmlformats.org/markup-compatibility/2006">
    <mc:Choice xmlns:p14="http://schemas.microsoft.com/office/powerpoint/2010/main" Requires="p14">
      <p:transition spd="slow" p14:dur="2000" advTm="54049"/>
    </mc:Choice>
    <mc:Fallback>
      <p:transition spd="slow" advTm="54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Learning Objectives</a:t>
            </a:r>
            <a:endParaRPr lang="en-IN" dirty="0"/>
          </a:p>
        </p:txBody>
      </p:sp>
      <p:sp>
        <p:nvSpPr>
          <p:cNvPr id="3" name="Content Placeholder 2"/>
          <p:cNvSpPr>
            <a:spLocks noGrp="1"/>
          </p:cNvSpPr>
          <p:nvPr>
            <p:ph idx="1"/>
          </p:nvPr>
        </p:nvSpPr>
        <p:spPr/>
        <p:txBody>
          <a:bodyPr/>
          <a:lstStyle/>
          <a:p>
            <a:pPr>
              <a:buAutoNum type="arabicPeriod"/>
            </a:pPr>
            <a:r>
              <a:rPr lang="en-US" dirty="0"/>
              <a:t>Explain the uses, general drug actions, contraindications, precautions, interactions, and adverse reactions of antibacterial drugs that interfere with DNA/RNA synthesis.</a:t>
            </a:r>
          </a:p>
          <a:p>
            <a:pPr>
              <a:buAutoNum type="arabicPeriod"/>
            </a:pPr>
            <a:r>
              <a:rPr lang="en-US" dirty="0"/>
              <a:t>Distinguish preadministration and ongoing assessment activities the nurse should perform on the client taking an antibacterial drug that interferes with DNA/RNA synthesis.</a:t>
            </a:r>
          </a:p>
          <a:p>
            <a:pPr>
              <a:buAutoNum type="arabicPeriod"/>
            </a:pPr>
            <a:r>
              <a:rPr lang="en-US" dirty="0"/>
              <a:t>List nursing diagnoses particular to a client receiving an antibacterial drug that interferes with DNA/RNA synthesis.</a:t>
            </a:r>
          </a:p>
          <a:p>
            <a:pPr>
              <a:buAutoNum type="arabicPeriod"/>
            </a:pPr>
            <a:r>
              <a:rPr lang="en-US" dirty="0"/>
              <a:t>Examine ways to promote an optimal response to therapy, how to manage adverse reactions, and important points to keep in mind when educating clients about the use of antibacterial drugs that interfere with DNA/RNA synthesis.</a:t>
            </a:r>
          </a:p>
        </p:txBody>
      </p:sp>
      <p:pic>
        <p:nvPicPr>
          <p:cNvPr id="4" name="Audio 3">
            <a:hlinkClick r:id="" action="ppaction://media"/>
            <a:extLst>
              <a:ext uri="{FF2B5EF4-FFF2-40B4-BE49-F238E27FC236}">
                <a16:creationId xmlns:a16="http://schemas.microsoft.com/office/drawing/2014/main" id="{9B02945E-0173-491F-8494-CF639D2543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193249773"/>
      </p:ext>
    </p:extLst>
  </p:cSld>
  <p:clrMapOvr>
    <a:masterClrMapping/>
  </p:clrMapOvr>
  <mc:AlternateContent xmlns:mc="http://schemas.openxmlformats.org/markup-compatibility/2006">
    <mc:Choice xmlns:p14="http://schemas.microsoft.com/office/powerpoint/2010/main" Requires="p14">
      <p:transition spd="slow" p14:dur="2000" advTm="21934"/>
    </mc:Choice>
    <mc:Fallback>
      <p:transition spd="slow" advTm="21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 Fluoroquinolone or Miscellaneous Anti-Infective #9</a:t>
            </a:r>
            <a:endParaRPr lang="en-IN" dirty="0"/>
          </a:p>
        </p:txBody>
      </p:sp>
      <p:sp>
        <p:nvSpPr>
          <p:cNvPr id="3" name="Content Placeholder 2"/>
          <p:cNvSpPr>
            <a:spLocks noGrp="1"/>
          </p:cNvSpPr>
          <p:nvPr>
            <p:ph sz="half" idx="1"/>
          </p:nvPr>
        </p:nvSpPr>
        <p:spPr/>
        <p:txBody>
          <a:bodyPr/>
          <a:lstStyle/>
          <a:p>
            <a:r>
              <a:rPr lang="en-US" altLang="en-US" dirty="0"/>
              <a:t>Implementation—Monitoring and Managing Client Needs</a:t>
            </a:r>
          </a:p>
          <a:p>
            <a:pPr lvl="1"/>
            <a:r>
              <a:rPr lang="en-US" altLang="en-US" dirty="0"/>
              <a:t>Impaired Skin Integrity</a:t>
            </a:r>
          </a:p>
          <a:p>
            <a:pPr lvl="2"/>
            <a:r>
              <a:rPr lang="en-US" altLang="en-US" dirty="0"/>
              <a:t>Skin: more sensitive to sunlight when taking fluoroquinolones (photosensitivity)​</a:t>
            </a:r>
          </a:p>
          <a:p>
            <a:pPr lvl="2"/>
            <a:r>
              <a:rPr lang="en-US" altLang="en-US" dirty="0"/>
              <a:t>Sunscreens and cover-up clothing recommended</a:t>
            </a:r>
          </a:p>
          <a:p>
            <a:endParaRPr lang="en-IN" dirty="0"/>
          </a:p>
        </p:txBody>
      </p:sp>
      <p:pic>
        <p:nvPicPr>
          <p:cNvPr id="5" name="Picture 2" descr="This Picture Describes about the Nursing Process—Client Receiving a Fluoroquinolone or Miscellaneous Anti-Infective"/>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a:xfrm>
            <a:off x="5155279" y="3073844"/>
            <a:ext cx="3346704" cy="2231136"/>
          </a:xfrm>
        </p:spPr>
      </p:pic>
      <p:pic>
        <p:nvPicPr>
          <p:cNvPr id="2" name="Audio 1">
            <a:hlinkClick r:id="" action="ppaction://media"/>
            <a:extLst>
              <a:ext uri="{FF2B5EF4-FFF2-40B4-BE49-F238E27FC236}">
                <a16:creationId xmlns:a16="http://schemas.microsoft.com/office/drawing/2014/main" id="{3D0DBEDF-B400-41EC-A8C3-DE28DB832C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60634333"/>
      </p:ext>
    </p:extLst>
  </p:cSld>
  <p:clrMapOvr>
    <a:masterClrMapping/>
  </p:clrMapOvr>
  <mc:AlternateContent xmlns:mc="http://schemas.openxmlformats.org/markup-compatibility/2006">
    <mc:Choice xmlns:p14="http://schemas.microsoft.com/office/powerpoint/2010/main" Requires="p14">
      <p:transition spd="slow" p14:dur="2000" advTm="9003"/>
    </mc:Choice>
    <mc:Fallback>
      <p:transition spd="slow" advTm="9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84890"/>
            <a:ext cx="8524875" cy="720197"/>
          </a:xfrm>
        </p:spPr>
        <p:txBody>
          <a:bodyPr/>
          <a:lstStyle/>
          <a:p>
            <a:r>
              <a:rPr lang="en-US" altLang="en-US" sz="2600" dirty="0">
                <a:cs typeface="Trebuchet MS" pitchFamily="34" charset="0"/>
              </a:rPr>
              <a:t>Nursing Process—Client Receiving a Fluoroquinolone or Miscellaneous Anti-Infective #10</a:t>
            </a:r>
            <a:endParaRPr lang="en-IN" sz="2600" dirty="0"/>
          </a:p>
        </p:txBody>
      </p:sp>
      <p:sp>
        <p:nvSpPr>
          <p:cNvPr id="3" name="Content Placeholder 2"/>
          <p:cNvSpPr>
            <a:spLocks noGrp="1"/>
          </p:cNvSpPr>
          <p:nvPr>
            <p:ph idx="1"/>
          </p:nvPr>
        </p:nvSpPr>
        <p:spPr/>
        <p:txBody>
          <a:bodyPr/>
          <a:lstStyle/>
          <a:p>
            <a:r>
              <a:rPr lang="en-US" altLang="en-US" dirty="0"/>
              <a:t>Implementation—Monitoring and Managing Client Needs</a:t>
            </a:r>
          </a:p>
          <a:p>
            <a:r>
              <a:rPr lang="en-US" altLang="en-US" dirty="0"/>
              <a:t>Parenteral Administration</a:t>
            </a:r>
          </a:p>
          <a:p>
            <a:pPr lvl="1"/>
            <a:r>
              <a:rPr lang="en-US" altLang="en-US" dirty="0"/>
              <a:t>Acute Pain: Tissue Injury</a:t>
            </a:r>
          </a:p>
          <a:p>
            <a:pPr lvl="2"/>
            <a:r>
              <a:rPr lang="en-US" altLang="en-US" dirty="0"/>
              <a:t>Inspect needle site and area around needle for signs of extravasation of the IV fluid or tenderness, pain, and redness (signs of phlebitis or thrombophlebitis)</a:t>
            </a:r>
          </a:p>
          <a:p>
            <a:pPr lvl="2"/>
            <a:r>
              <a:rPr lang="en-US" altLang="en-US" dirty="0"/>
              <a:t>Check rate of infusion every 15 minutes</a:t>
            </a:r>
          </a:p>
          <a:p>
            <a:pPr lvl="2"/>
            <a:r>
              <a:rPr lang="en-US" altLang="en-US" dirty="0"/>
              <a:t>Assess the vein used for the IV infusion every 4 to 8 hours</a:t>
            </a:r>
          </a:p>
          <a:p>
            <a:pPr lvl="2"/>
            <a:r>
              <a:rPr lang="en-US" altLang="en-US" dirty="0"/>
              <a:t>In case of symptoms: restart the IV in another vein; report to primary health care provider</a:t>
            </a:r>
          </a:p>
          <a:p>
            <a:endParaRPr lang="en-IN" dirty="0"/>
          </a:p>
        </p:txBody>
      </p:sp>
      <p:pic>
        <p:nvPicPr>
          <p:cNvPr id="2" name="Audio 1">
            <a:hlinkClick r:id="" action="ppaction://media"/>
            <a:extLst>
              <a:ext uri="{FF2B5EF4-FFF2-40B4-BE49-F238E27FC236}">
                <a16:creationId xmlns:a16="http://schemas.microsoft.com/office/drawing/2014/main" id="{E5795F84-A625-4FB3-BD3E-B6348D927C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29207072"/>
      </p:ext>
    </p:extLst>
  </p:cSld>
  <p:clrMapOvr>
    <a:masterClrMapping/>
  </p:clrMapOvr>
  <mc:AlternateContent xmlns:mc="http://schemas.openxmlformats.org/markup-compatibility/2006">
    <mc:Choice xmlns:p14="http://schemas.microsoft.com/office/powerpoint/2010/main" Requires="p14">
      <p:transition spd="slow" p14:dur="2000" advTm="135138"/>
    </mc:Choice>
    <mc:Fallback>
      <p:transition spd="slow" advTm="135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84890"/>
            <a:ext cx="8524875" cy="720197"/>
          </a:xfrm>
        </p:spPr>
        <p:txBody>
          <a:bodyPr/>
          <a:lstStyle/>
          <a:p>
            <a:r>
              <a:rPr lang="en-US" altLang="en-US" sz="2600" dirty="0">
                <a:cs typeface="Trebuchet MS" pitchFamily="34" charset="0"/>
              </a:rPr>
              <a:t>Nursing Process—Client Receiving a Fluoroquinolone or Miscellaneous Anti-Infective #11</a:t>
            </a:r>
            <a:endParaRPr lang="en-IN" sz="2600" dirty="0"/>
          </a:p>
        </p:txBody>
      </p:sp>
      <p:sp>
        <p:nvSpPr>
          <p:cNvPr id="3" name="Content Placeholder 2"/>
          <p:cNvSpPr>
            <a:spLocks noGrp="1"/>
          </p:cNvSpPr>
          <p:nvPr>
            <p:ph idx="1"/>
          </p:nvPr>
        </p:nvSpPr>
        <p:spPr/>
        <p:txBody>
          <a:bodyPr/>
          <a:lstStyle/>
          <a:p>
            <a:r>
              <a:rPr lang="en-US" altLang="en-US" dirty="0"/>
              <a:t>Implementation—Monitoring and Managing Client Needs</a:t>
            </a:r>
          </a:p>
          <a:p>
            <a:pPr lvl="1"/>
            <a:r>
              <a:rPr lang="en-US" altLang="en-US" dirty="0"/>
              <a:t>Diarrhea</a:t>
            </a:r>
          </a:p>
          <a:p>
            <a:pPr lvl="2"/>
            <a:r>
              <a:rPr lang="en-US" altLang="en-US" dirty="0"/>
              <a:t>Observe for and report symptoms of bacterial or fungal superinfection—usually starts 4 to 10 days after initiation of treatment</a:t>
            </a:r>
          </a:p>
          <a:p>
            <a:pPr lvl="2"/>
            <a:r>
              <a:rPr lang="en-US" altLang="en-US" dirty="0"/>
              <a:t>Inspect stools for blood and mucus and report abnormalities to provider</a:t>
            </a:r>
          </a:p>
          <a:p>
            <a:pPr lvl="2"/>
            <a:r>
              <a:rPr lang="en-US" altLang="en-US" dirty="0"/>
              <a:t>Drug therapy may have to be discontinued to treat diarrhea, superinfection, or pseudomembranous colitis</a:t>
            </a:r>
          </a:p>
          <a:p>
            <a:endParaRPr lang="en-IN" dirty="0"/>
          </a:p>
        </p:txBody>
      </p:sp>
      <p:pic>
        <p:nvPicPr>
          <p:cNvPr id="2" name="Audio 1">
            <a:hlinkClick r:id="" action="ppaction://media"/>
            <a:extLst>
              <a:ext uri="{FF2B5EF4-FFF2-40B4-BE49-F238E27FC236}">
                <a16:creationId xmlns:a16="http://schemas.microsoft.com/office/drawing/2014/main" id="{4D4A9C15-0C19-4312-97D2-EEADC4A7DC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51287769"/>
      </p:ext>
    </p:extLst>
  </p:cSld>
  <p:clrMapOvr>
    <a:masterClrMapping/>
  </p:clrMapOvr>
  <mc:AlternateContent xmlns:mc="http://schemas.openxmlformats.org/markup-compatibility/2006">
    <mc:Choice xmlns:p14="http://schemas.microsoft.com/office/powerpoint/2010/main" Requires="p14">
      <p:transition spd="slow" p14:dur="2000" advTm="43486"/>
    </mc:Choice>
    <mc:Fallback>
      <p:transition spd="slow" advTm="43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717289"/>
            <a:ext cx="8524875" cy="387798"/>
          </a:xfrm>
        </p:spPr>
        <p:txBody>
          <a:bodyPr/>
          <a:lstStyle/>
          <a:p>
            <a:r>
              <a:rPr lang="en-US" dirty="0">
                <a:latin typeface="Trebuchet MS"/>
                <a:cs typeface="Trebuchet MS"/>
              </a:rPr>
              <a:t>Pharmacology in Practice Exercise #3</a:t>
            </a:r>
            <a:endParaRPr lang="en-IN" dirty="0"/>
          </a:p>
        </p:txBody>
      </p:sp>
      <p:sp>
        <p:nvSpPr>
          <p:cNvPr id="3" name="Content Placeholder 2"/>
          <p:cNvSpPr>
            <a:spLocks noGrp="1"/>
          </p:cNvSpPr>
          <p:nvPr>
            <p:ph sz="half" idx="1"/>
          </p:nvPr>
        </p:nvSpPr>
        <p:spPr>
          <a:xfrm>
            <a:off x="330199" y="1566396"/>
            <a:ext cx="8044543" cy="3686175"/>
          </a:xfrm>
        </p:spPr>
        <p:txBody>
          <a:bodyPr/>
          <a:lstStyle/>
          <a:p>
            <a:r>
              <a:rPr lang="en-US" sz="2000" dirty="0"/>
              <a:t>A superinfection can develop rapidly and is potentially serious. Identify how antibacterial drug therapy can lead to a superinfection. Arrange the following steps as they relate to developing a superinfection during anti-infective therapy.</a:t>
            </a:r>
          </a:p>
          <a:p>
            <a:pPr marL="457200" indent="-457200">
              <a:buFont typeface="+mj-lt"/>
              <a:buAutoNum type="alphaLcParenR"/>
            </a:pPr>
            <a:r>
              <a:rPr lang="en-US" sz="2000" dirty="0"/>
              <a:t>Secondary infection is superimposed on the original infection</a:t>
            </a:r>
          </a:p>
          <a:p>
            <a:pPr marL="457200" indent="-457200">
              <a:buFont typeface="+mj-lt"/>
              <a:buAutoNum type="alphaLcParenR"/>
            </a:pPr>
            <a:r>
              <a:rPr lang="en-US" sz="2000" dirty="0"/>
              <a:t>Uncontrolled growth of bacteria</a:t>
            </a:r>
          </a:p>
          <a:p>
            <a:pPr marL="457200" indent="-457200">
              <a:buFont typeface="+mj-lt"/>
              <a:buAutoNum type="alphaLcParenR"/>
            </a:pPr>
            <a:r>
              <a:rPr lang="en-US" sz="2000" dirty="0"/>
              <a:t>Antibiotics disrupt the normal flora of the bowel</a:t>
            </a:r>
          </a:p>
          <a:p>
            <a:pPr marL="457200" indent="-457200">
              <a:buFont typeface="+mj-lt"/>
              <a:buAutoNum type="alphaLcParenR"/>
            </a:pPr>
            <a:r>
              <a:rPr lang="en-US" sz="2000" dirty="0"/>
              <a:t>Client experiences cramping, diarrhea, and bleeding</a:t>
            </a:r>
          </a:p>
          <a:p>
            <a:pPr marL="457200" indent="-457200">
              <a:buFont typeface="+mj-lt"/>
              <a:buAutoNum type="alphaLcParenR"/>
            </a:pPr>
            <a:r>
              <a:rPr lang="en-US" sz="2000" dirty="0"/>
              <a:t>Microorganisms produce toxins</a:t>
            </a:r>
          </a:p>
          <a:p>
            <a:endParaRPr lang="en-IN" sz="2000" dirty="0"/>
          </a:p>
        </p:txBody>
      </p:sp>
      <p:pic>
        <p:nvPicPr>
          <p:cNvPr id="5" name="Picture 2" descr="This Picture Describes about the Pharmacology in Practice Exercise"/>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a:xfrm>
            <a:off x="5999561" y="4570399"/>
            <a:ext cx="2710991" cy="1807327"/>
          </a:xfrm>
        </p:spPr>
      </p:pic>
      <p:pic>
        <p:nvPicPr>
          <p:cNvPr id="2" name="Audio 1">
            <a:hlinkClick r:id="" action="ppaction://media"/>
            <a:extLst>
              <a:ext uri="{FF2B5EF4-FFF2-40B4-BE49-F238E27FC236}">
                <a16:creationId xmlns:a16="http://schemas.microsoft.com/office/drawing/2014/main" id="{B03A86B7-89CD-4959-9A9A-A615F7E00A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11786928"/>
      </p:ext>
    </p:extLst>
  </p:cSld>
  <p:clrMapOvr>
    <a:masterClrMapping/>
  </p:clrMapOvr>
  <mc:AlternateContent xmlns:mc="http://schemas.openxmlformats.org/markup-compatibility/2006">
    <mc:Choice xmlns:p14="http://schemas.microsoft.com/office/powerpoint/2010/main" Requires="p14">
      <p:transition spd="slow" p14:dur="2000" advTm="88994"/>
    </mc:Choice>
    <mc:Fallback>
      <p:transition spd="slow" advTm="88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84890"/>
            <a:ext cx="8524875" cy="720197"/>
          </a:xfrm>
        </p:spPr>
        <p:txBody>
          <a:bodyPr/>
          <a:lstStyle/>
          <a:p>
            <a:r>
              <a:rPr lang="en-US" altLang="en-US" sz="2600" dirty="0">
                <a:cs typeface="Trebuchet MS" pitchFamily="34" charset="0"/>
              </a:rPr>
              <a:t>Nursing Process—Client Receiving a Fluoroquinolone or Miscellaneous Anti-Infective #12</a:t>
            </a:r>
            <a:endParaRPr lang="en-IN" sz="2600" dirty="0"/>
          </a:p>
        </p:txBody>
      </p:sp>
      <p:sp>
        <p:nvSpPr>
          <p:cNvPr id="3" name="Content Placeholder 2"/>
          <p:cNvSpPr>
            <a:spLocks noGrp="1"/>
          </p:cNvSpPr>
          <p:nvPr>
            <p:ph sz="half" idx="1"/>
          </p:nvPr>
        </p:nvSpPr>
        <p:spPr>
          <a:xfrm>
            <a:off x="330199" y="1566396"/>
            <a:ext cx="7957457" cy="3686175"/>
          </a:xfrm>
        </p:spPr>
        <p:txBody>
          <a:bodyPr/>
          <a:lstStyle/>
          <a:p>
            <a:r>
              <a:rPr lang="en-US" altLang="en-US" dirty="0"/>
              <a:t>Implementation—Educating the Client and Family</a:t>
            </a:r>
          </a:p>
          <a:p>
            <a:pPr lvl="1"/>
            <a:r>
              <a:rPr lang="en-US" altLang="en-US" dirty="0"/>
              <a:t>Develop a teaching plan for the client and family to include:</a:t>
            </a:r>
          </a:p>
          <a:p>
            <a:pPr lvl="2"/>
            <a:r>
              <a:rPr lang="en-US" altLang="en-US" dirty="0"/>
              <a:t>Explain the adverse reactions of specific prescribed antibiotics </a:t>
            </a:r>
          </a:p>
          <a:p>
            <a:pPr lvl="2"/>
            <a:r>
              <a:rPr lang="en-US" altLang="en-US" dirty="0"/>
              <a:t>Advise about the signs and symptoms of potentially serious adverse effects</a:t>
            </a:r>
          </a:p>
          <a:p>
            <a:endParaRPr lang="en-IN" dirty="0"/>
          </a:p>
        </p:txBody>
      </p:sp>
      <p:pic>
        <p:nvPicPr>
          <p:cNvPr id="5" name="Picture 2" descr="This Picture Describes about the Nursing Process—Client Receiving a Fluoroquinolone or Miscellaneous Anti-Infective"/>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a:xfrm>
            <a:off x="2913516" y="3591983"/>
            <a:ext cx="4230687" cy="2820458"/>
          </a:xfrm>
        </p:spPr>
      </p:pic>
      <p:pic>
        <p:nvPicPr>
          <p:cNvPr id="2" name="Audio 1">
            <a:hlinkClick r:id="" action="ppaction://media"/>
            <a:extLst>
              <a:ext uri="{FF2B5EF4-FFF2-40B4-BE49-F238E27FC236}">
                <a16:creationId xmlns:a16="http://schemas.microsoft.com/office/drawing/2014/main" id="{38A25F8F-AB43-46AE-BA98-7B19C83E3C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63000225"/>
      </p:ext>
    </p:extLst>
  </p:cSld>
  <p:clrMapOvr>
    <a:masterClrMapping/>
  </p:clrMapOvr>
  <mc:AlternateContent xmlns:mc="http://schemas.openxmlformats.org/markup-compatibility/2006">
    <mc:Choice xmlns:p14="http://schemas.microsoft.com/office/powerpoint/2010/main" Requires="p14">
      <p:transition spd="slow" p14:dur="2000" advTm="31625"/>
    </mc:Choice>
    <mc:Fallback>
      <p:transition spd="slow" advTm="31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84890"/>
            <a:ext cx="8524875" cy="720197"/>
          </a:xfrm>
        </p:spPr>
        <p:txBody>
          <a:bodyPr/>
          <a:lstStyle/>
          <a:p>
            <a:r>
              <a:rPr lang="en-US" altLang="en-US" sz="2600" dirty="0">
                <a:cs typeface="Trebuchet MS" pitchFamily="34" charset="0"/>
              </a:rPr>
              <a:t>Nursing Process—Client Receiving a Fluoroquinolone or Miscellaneous Anti-Infective #13</a:t>
            </a:r>
            <a:endParaRPr lang="en-IN" sz="2600" dirty="0"/>
          </a:p>
        </p:txBody>
      </p:sp>
      <p:sp>
        <p:nvSpPr>
          <p:cNvPr id="3" name="Content Placeholder 2"/>
          <p:cNvSpPr>
            <a:spLocks noGrp="1"/>
          </p:cNvSpPr>
          <p:nvPr>
            <p:ph idx="1"/>
          </p:nvPr>
        </p:nvSpPr>
        <p:spPr/>
        <p:txBody>
          <a:bodyPr/>
          <a:lstStyle/>
          <a:p>
            <a:r>
              <a:rPr lang="en-US" altLang="en-US" sz="2000" dirty="0"/>
              <a:t>Implementation—Educating the Client and Family continued</a:t>
            </a:r>
          </a:p>
          <a:p>
            <a:pPr lvl="1"/>
            <a:r>
              <a:rPr lang="en-US" altLang="en-US" sz="2000" dirty="0"/>
              <a:t>Develop a teaching plan for the client and family to include:</a:t>
            </a:r>
          </a:p>
          <a:p>
            <a:pPr lvl="2"/>
            <a:r>
              <a:rPr lang="en-US" altLang="en-US" sz="2000" dirty="0"/>
              <a:t>Monitoring for:</a:t>
            </a:r>
          </a:p>
          <a:p>
            <a:pPr lvl="3"/>
            <a:r>
              <a:rPr lang="en-US" altLang="en-US" sz="2000" dirty="0"/>
              <a:t>Fever</a:t>
            </a:r>
          </a:p>
          <a:p>
            <a:pPr lvl="3"/>
            <a:r>
              <a:rPr lang="en-US" altLang="en-US" sz="2000" dirty="0"/>
              <a:t>Rashes</a:t>
            </a:r>
          </a:p>
          <a:p>
            <a:pPr lvl="3"/>
            <a:r>
              <a:rPr lang="en-US" altLang="en-US" sz="2000" dirty="0"/>
              <a:t>Diarrhea</a:t>
            </a:r>
          </a:p>
          <a:p>
            <a:pPr lvl="3"/>
            <a:r>
              <a:rPr lang="en-US" altLang="en-US" sz="2000" dirty="0"/>
              <a:t>Burning sensation in the mouth or throat</a:t>
            </a:r>
          </a:p>
          <a:p>
            <a:pPr lvl="3"/>
            <a:r>
              <a:rPr lang="en-US" altLang="en-US" sz="2000" dirty="0"/>
              <a:t>Signs of fungal infection in mouth, groin, skin folds, and anogenital area</a:t>
            </a:r>
          </a:p>
          <a:p>
            <a:pPr lvl="2"/>
            <a:endParaRPr lang="en-US" altLang="en-US" sz="2000" dirty="0"/>
          </a:p>
          <a:p>
            <a:endParaRPr lang="en-IN" sz="2000" dirty="0"/>
          </a:p>
        </p:txBody>
      </p:sp>
      <p:pic>
        <p:nvPicPr>
          <p:cNvPr id="2" name="Audio 1">
            <a:hlinkClick r:id="" action="ppaction://media"/>
            <a:extLst>
              <a:ext uri="{FF2B5EF4-FFF2-40B4-BE49-F238E27FC236}">
                <a16:creationId xmlns:a16="http://schemas.microsoft.com/office/drawing/2014/main" id="{1400F782-7D26-40B8-8B06-0611794720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17935066"/>
      </p:ext>
    </p:extLst>
  </p:cSld>
  <p:clrMapOvr>
    <a:masterClrMapping/>
  </p:clrMapOvr>
  <mc:AlternateContent xmlns:mc="http://schemas.openxmlformats.org/markup-compatibility/2006">
    <mc:Choice xmlns:p14="http://schemas.microsoft.com/office/powerpoint/2010/main" Requires="p14">
      <p:transition spd="slow" p14:dur="2000" advTm="34876"/>
    </mc:Choice>
    <mc:Fallback>
      <p:transition spd="slow" advTm="34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84890"/>
            <a:ext cx="8524875" cy="720197"/>
          </a:xfrm>
        </p:spPr>
        <p:txBody>
          <a:bodyPr/>
          <a:lstStyle/>
          <a:p>
            <a:r>
              <a:rPr lang="en-US" altLang="en-US" sz="2600" dirty="0">
                <a:cs typeface="Trebuchet MS" pitchFamily="34" charset="0"/>
              </a:rPr>
              <a:t>Nursing Process—Client Receiving a Fluoroquinolone or Miscellaneous Anti-Infective #14</a:t>
            </a:r>
            <a:endParaRPr lang="en-IN" sz="2600" dirty="0"/>
          </a:p>
        </p:txBody>
      </p:sp>
      <p:sp>
        <p:nvSpPr>
          <p:cNvPr id="3" name="Content Placeholder 2"/>
          <p:cNvSpPr>
            <a:spLocks noGrp="1"/>
          </p:cNvSpPr>
          <p:nvPr>
            <p:ph idx="1"/>
          </p:nvPr>
        </p:nvSpPr>
        <p:spPr/>
        <p:txBody>
          <a:bodyPr/>
          <a:lstStyle/>
          <a:p>
            <a:r>
              <a:rPr lang="en-US" altLang="en-US" sz="2000" dirty="0"/>
              <a:t>Evaluation</a:t>
            </a:r>
          </a:p>
          <a:p>
            <a:pPr lvl="1"/>
            <a:r>
              <a:rPr lang="en-US" altLang="en-US" sz="2000" dirty="0"/>
              <a:t>Was the therapeutic effect achieved? Infection is controlled?</a:t>
            </a:r>
          </a:p>
          <a:p>
            <a:pPr lvl="1"/>
            <a:r>
              <a:rPr lang="en-US" altLang="en-US" sz="2000" dirty="0"/>
              <a:t>Were adverse reactions: identified, reported, and managed? </a:t>
            </a:r>
          </a:p>
          <a:p>
            <a:pPr lvl="2"/>
            <a:r>
              <a:rPr lang="en-US" altLang="en-US" sz="2000" dirty="0"/>
              <a:t>Client is comfortable and afebrile</a:t>
            </a:r>
          </a:p>
          <a:p>
            <a:pPr lvl="2"/>
            <a:r>
              <a:rPr lang="en-US" altLang="en-US" sz="2000" dirty="0"/>
              <a:t>Skin is intact and free of inflammation, irritation, infection, or ulcerations</a:t>
            </a:r>
          </a:p>
          <a:p>
            <a:pPr lvl="2"/>
            <a:r>
              <a:rPr lang="en-US" altLang="en-US" sz="2000" dirty="0"/>
              <a:t>Client reports no pain or injury</a:t>
            </a:r>
          </a:p>
          <a:p>
            <a:pPr lvl="2"/>
            <a:r>
              <a:rPr lang="en-US" altLang="en-US" sz="2000" dirty="0"/>
              <a:t>Client does not experience or is able to manager diarrhea</a:t>
            </a:r>
          </a:p>
          <a:p>
            <a:pPr lvl="1"/>
            <a:r>
              <a:rPr lang="en-US" altLang="en-US" sz="2000" dirty="0"/>
              <a:t>Did client and family express confidence and demonstrate understanding of drug regimen?</a:t>
            </a:r>
          </a:p>
          <a:p>
            <a:endParaRPr lang="en-IN" sz="2000" dirty="0"/>
          </a:p>
        </p:txBody>
      </p:sp>
      <p:pic>
        <p:nvPicPr>
          <p:cNvPr id="2" name="Audio 1">
            <a:hlinkClick r:id="" action="ppaction://media"/>
            <a:extLst>
              <a:ext uri="{FF2B5EF4-FFF2-40B4-BE49-F238E27FC236}">
                <a16:creationId xmlns:a16="http://schemas.microsoft.com/office/drawing/2014/main" id="{7DF68FF3-AEED-475F-AE4A-BF3BC6C9FB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025654762"/>
      </p:ext>
    </p:extLst>
  </p:cSld>
  <p:clrMapOvr>
    <a:masterClrMapping/>
  </p:clrMapOvr>
  <mc:AlternateContent xmlns:mc="http://schemas.openxmlformats.org/markup-compatibility/2006">
    <mc:Choice xmlns:p14="http://schemas.microsoft.com/office/powerpoint/2010/main" Requires="p14">
      <p:transition spd="slow" p14:dur="2000" advTm="74303"/>
    </mc:Choice>
    <mc:Fallback>
      <p:transition spd="slow" advTm="74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717289"/>
            <a:ext cx="8524875" cy="387798"/>
          </a:xfrm>
        </p:spPr>
        <p:txBody>
          <a:bodyPr/>
          <a:lstStyle/>
          <a:p>
            <a:r>
              <a:rPr lang="en-US" altLang="en-US" dirty="0">
                <a:cs typeface="Trebuchet MS" pitchFamily="34" charset="0"/>
              </a:rPr>
              <a:t>Turn and Talk—Case Study</a:t>
            </a:r>
            <a:endParaRPr lang="en-IN" dirty="0"/>
          </a:p>
        </p:txBody>
      </p:sp>
      <p:sp>
        <p:nvSpPr>
          <p:cNvPr id="3" name="Content Placeholder 2"/>
          <p:cNvSpPr>
            <a:spLocks noGrp="1"/>
          </p:cNvSpPr>
          <p:nvPr>
            <p:ph sz="half" idx="1"/>
          </p:nvPr>
        </p:nvSpPr>
        <p:spPr>
          <a:xfrm>
            <a:off x="417059" y="1566396"/>
            <a:ext cx="8393112" cy="3686175"/>
          </a:xfrm>
        </p:spPr>
        <p:txBody>
          <a:bodyPr/>
          <a:lstStyle/>
          <a:p>
            <a:r>
              <a:rPr lang="en-US" sz="2000" dirty="0"/>
              <a:t>A 54-year-old client is hospitalized for pyelonephritis. The physician orders ciprofloxacin 400 mg every 12 hours for 2 days and then ciprofloxacin 500 mg by mouth every 12 hours for 12 more days.</a:t>
            </a:r>
          </a:p>
          <a:p>
            <a:pPr marL="457200" indent="-457200">
              <a:buFont typeface="+mj-lt"/>
              <a:buAutoNum type="arabicPeriod"/>
            </a:pPr>
            <a:r>
              <a:rPr lang="en-US" sz="2000" dirty="0"/>
              <a:t>What preadministration assessments should be completed before starting the client on ciprofloxacin? </a:t>
            </a:r>
          </a:p>
          <a:p>
            <a:pPr marL="457200" indent="-457200">
              <a:buFont typeface="+mj-lt"/>
              <a:buAutoNum type="arabicPeriod"/>
            </a:pPr>
            <a:r>
              <a:rPr lang="en-US" sz="2000" dirty="0"/>
              <a:t>Ciprofloxacin is available in a 10-mg/mL vial. How many milliliters will the nurse need to prepare for one 400-mg dose? </a:t>
            </a:r>
          </a:p>
          <a:p>
            <a:pPr marL="457200" indent="-457200">
              <a:buFont typeface="+mj-lt"/>
              <a:buAutoNum type="arabicPeriod"/>
            </a:pPr>
            <a:r>
              <a:rPr lang="en-US" sz="2000" dirty="0"/>
              <a:t>What should the nurse tell the client about the ciprofloxacin before leaving the hospital? </a:t>
            </a:r>
          </a:p>
          <a:p>
            <a:endParaRPr lang="en-IN" sz="2000" dirty="0"/>
          </a:p>
        </p:txBody>
      </p:sp>
      <p:pic>
        <p:nvPicPr>
          <p:cNvPr id="8" name="Picture 2" descr="This Picture Describes about the Turn and Talk—Case Study"/>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bwMode="auto">
          <a:xfrm>
            <a:off x="6451019" y="4685511"/>
            <a:ext cx="2359152" cy="1572768"/>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61689088-FC92-463B-8A95-3FB8E83C8D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71025563"/>
      </p:ext>
    </p:extLst>
  </p:cSld>
  <p:clrMapOvr>
    <a:masterClrMapping/>
  </p:clrMapOvr>
  <mc:AlternateContent xmlns:mc="http://schemas.openxmlformats.org/markup-compatibility/2006">
    <mc:Choice xmlns:p14="http://schemas.microsoft.com/office/powerpoint/2010/main" Requires="p14">
      <p:transition spd="slow" p14:dur="2000" advTm="9592"/>
    </mc:Choice>
    <mc:Fallback>
      <p:transition spd="slow" advTm="9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latin typeface="Trebuchet MS"/>
                <a:cs typeface="Trebuchet MS" pitchFamily="34" charset="0"/>
              </a:rPr>
              <a:t>Antibiotics That Interfere With DNA/RNA Synthesis</a:t>
            </a:r>
            <a:endParaRPr lang="en-IN" dirty="0"/>
          </a:p>
        </p:txBody>
      </p:sp>
      <p:pic>
        <p:nvPicPr>
          <p:cNvPr id="4" name="Picture 2" descr="This Picture Describes about the Antibiotics That Interfere With DNA/RNA Synthesis"/>
          <p:cNvPicPr>
            <a:picLocks noGrp="1" noChangeAspect="1" noChangeArrowheads="1"/>
          </p:cNvPicPr>
          <p:nvPr>
            <p:ph idx="1"/>
          </p:nvPr>
        </p:nvPicPr>
        <p:blipFill>
          <a:blip r:embed="rId4" cstate="screen">
            <a:extLst>
              <a:ext uri="{28A0092B-C50C-407E-A947-70E740481C1C}">
                <a14:useLocalDpi xmlns:a14="http://schemas.microsoft.com/office/drawing/2010/main"/>
              </a:ext>
            </a:extLst>
          </a:blip>
          <a:srcRect/>
          <a:stretch>
            <a:fillRect/>
          </a:stretch>
        </p:blipFill>
        <p:spPr bwMode="auto">
          <a:xfrm>
            <a:off x="2107639" y="1520825"/>
            <a:ext cx="5265272" cy="368617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2C3DBD10-2F12-4E16-BEA0-256A7AEDEB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00118954"/>
      </p:ext>
    </p:extLst>
  </p:cSld>
  <p:clrMapOvr>
    <a:masterClrMapping/>
  </p:clrMapOvr>
  <mc:AlternateContent xmlns:mc="http://schemas.openxmlformats.org/markup-compatibility/2006">
    <mc:Choice xmlns:p14="http://schemas.microsoft.com/office/powerpoint/2010/main" Requires="p14">
      <p:transition spd="slow" p14:dur="2000" advTm="20636"/>
    </mc:Choice>
    <mc:Fallback>
      <p:transition spd="slow" advTm="20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latin typeface="Trebuchet MS"/>
                <a:cs typeface="Trebuchet MS" pitchFamily="34" charset="0"/>
              </a:rPr>
              <a:t>Antibiotic Stewardship—Superinfections</a:t>
            </a:r>
            <a:endParaRPr lang="en-IN" dirty="0"/>
          </a:p>
        </p:txBody>
      </p:sp>
      <p:sp>
        <p:nvSpPr>
          <p:cNvPr id="3" name="Content Placeholder 2"/>
          <p:cNvSpPr>
            <a:spLocks noGrp="1"/>
          </p:cNvSpPr>
          <p:nvPr>
            <p:ph idx="1"/>
          </p:nvPr>
        </p:nvSpPr>
        <p:spPr/>
        <p:txBody>
          <a:bodyPr/>
          <a:lstStyle/>
          <a:p>
            <a:pPr marL="342900" lvl="2" indent="-342900">
              <a:buFont typeface="Wingdings" panose="05000000000000000000" pitchFamily="2" charset="2"/>
              <a:buChar char="v"/>
            </a:pPr>
            <a:r>
              <a:rPr lang="en-US" altLang="en-US" dirty="0"/>
              <a:t>Antibiotics can sometimes be overused</a:t>
            </a:r>
          </a:p>
          <a:p>
            <a:pPr marL="342900" lvl="2" indent="-342900">
              <a:buFont typeface="Wingdings" panose="05000000000000000000" pitchFamily="2" charset="2"/>
              <a:buChar char="v"/>
            </a:pPr>
            <a:r>
              <a:rPr lang="en-US" altLang="en-US" dirty="0"/>
              <a:t>Superinfections happen when antibiotics disrupt normal flora causing a secondary infection or “superinfection”</a:t>
            </a:r>
          </a:p>
          <a:p>
            <a:pPr marL="342900" lvl="2" indent="-342900">
              <a:buFont typeface="Wingdings" panose="05000000000000000000" pitchFamily="2" charset="2"/>
              <a:buChar char="v"/>
            </a:pPr>
            <a:r>
              <a:rPr lang="en-US" altLang="en-US" i="1" dirty="0"/>
              <a:t>C. diff.</a:t>
            </a:r>
            <a:r>
              <a:rPr lang="en-US" altLang="en-US" dirty="0"/>
              <a:t>—one of the most common cause of antibiotic-related diarrheas in long-term care (LTC) facilities</a:t>
            </a:r>
          </a:p>
          <a:p>
            <a:pPr marL="342900" lvl="2" indent="-342900">
              <a:buFont typeface="Wingdings" panose="05000000000000000000" pitchFamily="2" charset="2"/>
              <a:buChar char="v"/>
            </a:pPr>
            <a:r>
              <a:rPr lang="en-US" altLang="en-US" dirty="0"/>
              <a:t>Antibiotic Stewardship Program for Nursing Homes intends to reduce the inappropriate and unnecessary prescription of antibiotics in LTC</a:t>
            </a:r>
          </a:p>
          <a:p>
            <a:pPr marL="342900" lvl="2" indent="-342900">
              <a:buFont typeface="Wingdings" panose="05000000000000000000" pitchFamily="2" charset="2"/>
              <a:buChar char="v"/>
            </a:pPr>
            <a:r>
              <a:rPr lang="en-US" altLang="en-US" dirty="0"/>
              <a:t>Types of superinfections</a:t>
            </a:r>
          </a:p>
          <a:p>
            <a:pPr marL="742950" lvl="3" indent="-285750">
              <a:buFont typeface="Courier New" panose="02070309020205020404" pitchFamily="49" charset="0"/>
              <a:buChar char="o"/>
            </a:pPr>
            <a:r>
              <a:rPr lang="en-US" altLang="en-US" sz="1800" i="1" dirty="0"/>
              <a:t>C. diff.</a:t>
            </a:r>
          </a:p>
          <a:p>
            <a:pPr marL="742950" lvl="3" indent="-285750">
              <a:buFont typeface="Courier New" panose="02070309020205020404" pitchFamily="49" charset="0"/>
              <a:buChar char="o"/>
            </a:pPr>
            <a:r>
              <a:rPr lang="en-US" altLang="en-US" sz="1800" dirty="0"/>
              <a:t>Candidiasis or moniliasis</a:t>
            </a:r>
          </a:p>
          <a:p>
            <a:pPr>
              <a:buFont typeface="Courier New" panose="02070309020205020404" pitchFamily="49" charset="0"/>
              <a:buChar char="o"/>
            </a:pPr>
            <a:endParaRPr lang="en-IN" sz="3200" dirty="0"/>
          </a:p>
        </p:txBody>
      </p:sp>
      <p:pic>
        <p:nvPicPr>
          <p:cNvPr id="4" name="Audio 3">
            <a:hlinkClick r:id="" action="ppaction://media"/>
            <a:extLst>
              <a:ext uri="{FF2B5EF4-FFF2-40B4-BE49-F238E27FC236}">
                <a16:creationId xmlns:a16="http://schemas.microsoft.com/office/drawing/2014/main" id="{8F73866C-10F0-42A9-9FA5-27D52E4432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09971238"/>
      </p:ext>
    </p:extLst>
  </p:cSld>
  <p:clrMapOvr>
    <a:masterClrMapping/>
  </p:clrMapOvr>
  <mc:AlternateContent xmlns:mc="http://schemas.openxmlformats.org/markup-compatibility/2006">
    <mc:Choice xmlns:p14="http://schemas.microsoft.com/office/powerpoint/2010/main" Requires="p14">
      <p:transition spd="slow" p14:dur="2000" advTm="103219"/>
    </mc:Choice>
    <mc:Fallback>
      <p:transition spd="slow" advTm="103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717289"/>
            <a:ext cx="8524875" cy="387798"/>
          </a:xfrm>
        </p:spPr>
        <p:txBody>
          <a:bodyPr/>
          <a:lstStyle/>
          <a:p>
            <a:r>
              <a:rPr lang="en-US" altLang="en-US" dirty="0">
                <a:cs typeface="Trebuchet MS" pitchFamily="34" charset="0"/>
              </a:rPr>
              <a:t>Fluoroquinolones—Actions</a:t>
            </a:r>
            <a:endParaRPr lang="en-IN" dirty="0"/>
          </a:p>
        </p:txBody>
      </p:sp>
      <p:sp>
        <p:nvSpPr>
          <p:cNvPr id="3" name="Content Placeholder 2"/>
          <p:cNvSpPr>
            <a:spLocks noGrp="1"/>
          </p:cNvSpPr>
          <p:nvPr>
            <p:ph sz="half" idx="1"/>
          </p:nvPr>
        </p:nvSpPr>
        <p:spPr>
          <a:xfrm>
            <a:off x="330199" y="1566397"/>
            <a:ext cx="8613775" cy="1786404"/>
          </a:xfrm>
        </p:spPr>
        <p:txBody>
          <a:bodyPr/>
          <a:lstStyle/>
          <a:p>
            <a:r>
              <a:rPr lang="en-US" altLang="en-US" dirty="0"/>
              <a:t>Bactericidal effect—interfere with the synthesis of bacterial enzymes which in turn prevent the making of bacterial DNA</a:t>
            </a:r>
          </a:p>
          <a:p>
            <a:pPr lvl="1"/>
            <a:r>
              <a:rPr lang="en-US" altLang="en-US" dirty="0"/>
              <a:t>Prevention of cell reproduction = bacterial cell death</a:t>
            </a:r>
          </a:p>
          <a:p>
            <a:endParaRPr lang="en-IN" dirty="0"/>
          </a:p>
        </p:txBody>
      </p:sp>
      <p:pic>
        <p:nvPicPr>
          <p:cNvPr id="5" name="Picture 2" descr="This Picture Describes about the Fluoroquinolones—Actions"/>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a:xfrm>
            <a:off x="2507117" y="3488278"/>
            <a:ext cx="3302792" cy="2477094"/>
          </a:xfrm>
        </p:spPr>
      </p:pic>
      <p:pic>
        <p:nvPicPr>
          <p:cNvPr id="2" name="Audio 1">
            <a:hlinkClick r:id="" action="ppaction://media"/>
            <a:extLst>
              <a:ext uri="{FF2B5EF4-FFF2-40B4-BE49-F238E27FC236}">
                <a16:creationId xmlns:a16="http://schemas.microsoft.com/office/drawing/2014/main" id="{8DB9BCB0-87D9-4813-82F9-168F4E27AF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91761224"/>
      </p:ext>
    </p:extLst>
  </p:cSld>
  <p:clrMapOvr>
    <a:masterClrMapping/>
  </p:clrMapOvr>
  <mc:AlternateContent xmlns:mc="http://schemas.openxmlformats.org/markup-compatibility/2006">
    <mc:Choice xmlns:p14="http://schemas.microsoft.com/office/powerpoint/2010/main" Requires="p14">
      <p:transition spd="slow" p14:dur="2000" advTm="57458"/>
    </mc:Choice>
    <mc:Fallback>
      <p:transition spd="slow" advTm="5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717289"/>
            <a:ext cx="8524875" cy="387798"/>
          </a:xfrm>
        </p:spPr>
        <p:txBody>
          <a:bodyPr/>
          <a:lstStyle/>
          <a:p>
            <a:r>
              <a:rPr lang="en-US" altLang="en-US" dirty="0">
                <a:cs typeface="Trebuchet MS" pitchFamily="34" charset="0"/>
              </a:rPr>
              <a:t>Fluoroquinolones—Uses</a:t>
            </a:r>
            <a:endParaRPr lang="en-IN" dirty="0"/>
          </a:p>
        </p:txBody>
      </p:sp>
      <p:sp>
        <p:nvSpPr>
          <p:cNvPr id="3" name="Content Placeholder 2"/>
          <p:cNvSpPr>
            <a:spLocks noGrp="1"/>
          </p:cNvSpPr>
          <p:nvPr>
            <p:ph sz="half" idx="1"/>
          </p:nvPr>
        </p:nvSpPr>
        <p:spPr>
          <a:xfrm>
            <a:off x="330199" y="1493826"/>
            <a:ext cx="7536543" cy="3686175"/>
          </a:xfrm>
        </p:spPr>
        <p:txBody>
          <a:bodyPr/>
          <a:lstStyle/>
          <a:p>
            <a:r>
              <a:rPr lang="en-US" altLang="en-US" dirty="0"/>
              <a:t>Used to treat infections caused by gram-negative and gram-positive microorganisms:</a:t>
            </a:r>
          </a:p>
          <a:p>
            <a:pPr lvl="1"/>
            <a:r>
              <a:rPr lang="en-US" altLang="en-US" dirty="0"/>
              <a:t>Lower respiratory tract infections</a:t>
            </a:r>
          </a:p>
          <a:p>
            <a:pPr lvl="1"/>
            <a:r>
              <a:rPr lang="en-US" altLang="en-US" dirty="0"/>
              <a:t>Bone and joint infections</a:t>
            </a:r>
          </a:p>
          <a:p>
            <a:pPr lvl="1"/>
            <a:r>
              <a:rPr lang="en-US" altLang="en-US" dirty="0"/>
              <a:t>Urinary tract infections</a:t>
            </a:r>
          </a:p>
          <a:p>
            <a:pPr lvl="1"/>
            <a:r>
              <a:rPr lang="en-US" altLang="en-US" dirty="0"/>
              <a:t>Infections of the skin</a:t>
            </a:r>
          </a:p>
          <a:p>
            <a:pPr lvl="1"/>
            <a:r>
              <a:rPr lang="en-US" altLang="en-US" dirty="0"/>
              <a:t>Sexually transmitted infections</a:t>
            </a:r>
          </a:p>
          <a:p>
            <a:r>
              <a:rPr lang="en-US" altLang="en-US" dirty="0"/>
              <a:t>Ciprofloxacin and ofloxacin are ophthalmic forms for infections in the eyes</a:t>
            </a:r>
            <a:endParaRPr lang="en-IN" dirty="0"/>
          </a:p>
        </p:txBody>
      </p:sp>
      <p:pic>
        <p:nvPicPr>
          <p:cNvPr id="8" name="Picture 2" descr="This Picture Describes about the Fluoroquinolones—Uses"/>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bwMode="auto">
          <a:xfrm>
            <a:off x="5952935" y="2374824"/>
            <a:ext cx="3005328" cy="2005584"/>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7CF53536-B280-473A-BD7A-F422B1DE8F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67421995"/>
      </p:ext>
    </p:extLst>
  </p:cSld>
  <p:clrMapOvr>
    <a:masterClrMapping/>
  </p:clrMapOvr>
  <mc:AlternateContent xmlns:mc="http://schemas.openxmlformats.org/markup-compatibility/2006">
    <mc:Choice xmlns:p14="http://schemas.microsoft.com/office/powerpoint/2010/main" Requires="p14">
      <p:transition spd="slow" p14:dur="2000" advTm="43371"/>
    </mc:Choice>
    <mc:Fallback>
      <p:transition spd="slow" advTm="43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717289"/>
            <a:ext cx="8524875" cy="387798"/>
          </a:xfrm>
        </p:spPr>
        <p:txBody>
          <a:bodyPr/>
          <a:lstStyle/>
          <a:p>
            <a:r>
              <a:rPr lang="en-US" altLang="en-US" dirty="0">
                <a:cs typeface="Trebuchet MS" pitchFamily="34" charset="0"/>
              </a:rPr>
              <a:t>Fluoroquinolones—Adverse Reactions</a:t>
            </a:r>
            <a:endParaRPr lang="en-IN" dirty="0"/>
          </a:p>
        </p:txBody>
      </p:sp>
      <p:sp>
        <p:nvSpPr>
          <p:cNvPr id="3" name="Content Placeholder 2"/>
          <p:cNvSpPr>
            <a:spLocks noGrp="1"/>
          </p:cNvSpPr>
          <p:nvPr>
            <p:ph sz="half" idx="1"/>
          </p:nvPr>
        </p:nvSpPr>
        <p:spPr>
          <a:xfrm>
            <a:off x="330199" y="1421256"/>
            <a:ext cx="7739743" cy="3686175"/>
          </a:xfrm>
        </p:spPr>
        <p:txBody>
          <a:bodyPr/>
          <a:lstStyle/>
          <a:p>
            <a:r>
              <a:rPr lang="en-US" altLang="en-US" dirty="0"/>
              <a:t>Common Adverse Reactions: </a:t>
            </a:r>
          </a:p>
          <a:p>
            <a:pPr lvl="1"/>
            <a:r>
              <a:rPr lang="en-US" altLang="en-US" dirty="0"/>
              <a:t>Nausea</a:t>
            </a:r>
          </a:p>
          <a:p>
            <a:pPr lvl="1"/>
            <a:r>
              <a:rPr lang="en-US" altLang="en-US" dirty="0"/>
              <a:t>Diarrhea</a:t>
            </a:r>
          </a:p>
          <a:p>
            <a:pPr lvl="1"/>
            <a:r>
              <a:rPr lang="en-US" altLang="en-US" dirty="0"/>
              <a:t>Headache</a:t>
            </a:r>
          </a:p>
          <a:p>
            <a:pPr lvl="1"/>
            <a:r>
              <a:rPr lang="en-US" altLang="en-US" dirty="0"/>
              <a:t>Abdominal pain or discomfort</a:t>
            </a:r>
          </a:p>
          <a:p>
            <a:pPr lvl="1"/>
            <a:r>
              <a:rPr lang="en-US" altLang="en-US" dirty="0"/>
              <a:t>Dizziness</a:t>
            </a:r>
          </a:p>
          <a:p>
            <a:pPr lvl="1"/>
            <a:r>
              <a:rPr lang="en-US" altLang="en-US" dirty="0"/>
              <a:t>Photosensitivity</a:t>
            </a:r>
          </a:p>
          <a:p>
            <a:r>
              <a:rPr lang="en-US" altLang="en-US" dirty="0"/>
              <a:t>Serious Adverse Effects:</a:t>
            </a:r>
          </a:p>
          <a:p>
            <a:pPr lvl="1"/>
            <a:r>
              <a:rPr lang="en-US" altLang="en-US" dirty="0"/>
              <a:t>Aortic dissection or rupture</a:t>
            </a:r>
          </a:p>
          <a:p>
            <a:pPr lvl="1"/>
            <a:r>
              <a:rPr lang="en-US" altLang="en-US" dirty="0"/>
              <a:t>Hypersensitivity</a:t>
            </a:r>
          </a:p>
          <a:p>
            <a:pPr lvl="1"/>
            <a:r>
              <a:rPr lang="en-US" altLang="en-US" dirty="0"/>
              <a:t>Bacterial or fungal superinfections</a:t>
            </a:r>
          </a:p>
          <a:p>
            <a:endParaRPr lang="en-IN" dirty="0"/>
          </a:p>
        </p:txBody>
      </p:sp>
      <p:pic>
        <p:nvPicPr>
          <p:cNvPr id="8" name="Picture 2" descr="This Picture Describes about the Fluoroquinolones—Adverse Reactions"/>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bwMode="auto">
          <a:xfrm>
            <a:off x="4884007" y="1921555"/>
            <a:ext cx="3889248" cy="25908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EF8B8B50-F816-4061-B75C-676CD14743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14521640"/>
      </p:ext>
    </p:extLst>
  </p:cSld>
  <p:clrMapOvr>
    <a:masterClrMapping/>
  </p:clrMapOvr>
  <mc:AlternateContent xmlns:mc="http://schemas.openxmlformats.org/markup-compatibility/2006">
    <mc:Choice xmlns:p14="http://schemas.microsoft.com/office/powerpoint/2010/main" Requires="p14">
      <p:transition spd="slow" p14:dur="2000" advTm="73676"/>
    </mc:Choice>
    <mc:Fallback>
      <p:transition spd="slow" advTm="73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717289"/>
            <a:ext cx="8524875" cy="387798"/>
          </a:xfrm>
        </p:spPr>
        <p:txBody>
          <a:bodyPr/>
          <a:lstStyle/>
          <a:p>
            <a:r>
              <a:rPr lang="en-US" altLang="en-US" dirty="0">
                <a:cs typeface="Trebuchet MS" pitchFamily="34" charset="0"/>
              </a:rPr>
              <a:t>Fluoroquinolones—Contraindications</a:t>
            </a:r>
            <a:endParaRPr lang="en-IN" dirty="0"/>
          </a:p>
        </p:txBody>
      </p:sp>
      <p:sp>
        <p:nvSpPr>
          <p:cNvPr id="3" name="Content Placeholder 2"/>
          <p:cNvSpPr>
            <a:spLocks noGrp="1"/>
          </p:cNvSpPr>
          <p:nvPr>
            <p:ph sz="half" idx="1"/>
          </p:nvPr>
        </p:nvSpPr>
        <p:spPr>
          <a:xfrm>
            <a:off x="330199" y="1566396"/>
            <a:ext cx="7841343" cy="3686175"/>
          </a:xfrm>
        </p:spPr>
        <p:txBody>
          <a:bodyPr/>
          <a:lstStyle/>
          <a:p>
            <a:r>
              <a:rPr lang="en-US" altLang="en-US" sz="2000" dirty="0"/>
              <a:t>Contraindicated in clients:</a:t>
            </a:r>
          </a:p>
          <a:p>
            <a:pPr lvl="1"/>
            <a:r>
              <a:rPr lang="en-US" altLang="en-US" sz="1800" dirty="0"/>
              <a:t>with a history of hypersensitivity</a:t>
            </a:r>
          </a:p>
          <a:p>
            <a:pPr lvl="1"/>
            <a:r>
              <a:rPr lang="en-US" altLang="en-US" sz="1800" dirty="0"/>
              <a:t>younger than 18 years </a:t>
            </a:r>
          </a:p>
          <a:p>
            <a:pPr lvl="1"/>
            <a:r>
              <a:rPr lang="en-US" altLang="en-US" sz="1800" dirty="0"/>
              <a:t>during pregnancy (pregnancy category C)</a:t>
            </a:r>
          </a:p>
          <a:p>
            <a:pPr lvl="1"/>
            <a:r>
              <a:rPr lang="en-US" altLang="en-US" sz="1800" dirty="0"/>
              <a:t>who cannot follow precautions regarding photosensitivity </a:t>
            </a:r>
          </a:p>
          <a:p>
            <a:r>
              <a:rPr lang="en-US" altLang="en-US" sz="2000" dirty="0"/>
              <a:t>Used cautiously in clients with:</a:t>
            </a:r>
          </a:p>
          <a:p>
            <a:pPr lvl="1"/>
            <a:r>
              <a:rPr lang="en-US" altLang="en-US" sz="1800" dirty="0"/>
              <a:t>Diabetes </a:t>
            </a:r>
          </a:p>
          <a:p>
            <a:pPr lvl="1"/>
            <a:r>
              <a:rPr lang="en-US" altLang="en-US" sz="1800" dirty="0"/>
              <a:t>Renal impairment </a:t>
            </a:r>
          </a:p>
          <a:p>
            <a:pPr lvl="1"/>
            <a:r>
              <a:rPr lang="en-US" altLang="en-US" sz="1800" dirty="0"/>
              <a:t>A history of seizures</a:t>
            </a:r>
          </a:p>
          <a:p>
            <a:pPr lvl="1"/>
            <a:r>
              <a:rPr lang="en-US" altLang="en-US" sz="1800" dirty="0"/>
              <a:t>Geriatric clients (greater risk of tendonitis and tendon rupture) </a:t>
            </a:r>
          </a:p>
          <a:p>
            <a:pPr lvl="1"/>
            <a:r>
              <a:rPr lang="en-US" altLang="en-US" sz="1800" dirty="0"/>
              <a:t>Dialysis</a:t>
            </a:r>
          </a:p>
        </p:txBody>
      </p:sp>
      <p:pic>
        <p:nvPicPr>
          <p:cNvPr id="8" name="Picture 2" descr="This Picture Describes about the Fluoroquinolones—Contraindications"/>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rcRect/>
          <a:stretch>
            <a:fillRect/>
          </a:stretch>
        </p:blipFill>
        <p:spPr bwMode="auto">
          <a:xfrm>
            <a:off x="7041797" y="1387864"/>
            <a:ext cx="1776250" cy="177625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A5C6B135-AC48-441A-824F-0448DACF8A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26036245"/>
      </p:ext>
    </p:extLst>
  </p:cSld>
  <p:clrMapOvr>
    <a:masterClrMapping/>
  </p:clrMapOvr>
  <mc:AlternateContent xmlns:mc="http://schemas.openxmlformats.org/markup-compatibility/2006">
    <mc:Choice xmlns:p14="http://schemas.microsoft.com/office/powerpoint/2010/main" Requires="p14">
      <p:transition spd="slow" p14:dur="2000" advTm="117040"/>
    </mc:Choice>
    <mc:Fallback>
      <p:transition spd="slow" advTm="117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Fluroquinolones—Interactions</a:t>
            </a:r>
            <a:endParaRPr lang="en-IN" dirty="0"/>
          </a:p>
        </p:txBody>
      </p:sp>
      <p:pic>
        <p:nvPicPr>
          <p:cNvPr id="4" name="Content Placeholder 3" descr="This Table Describes about the Fluroquinolones—Interactions"/>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73722" y="1520825"/>
            <a:ext cx="5733106" cy="3686175"/>
          </a:xfrm>
        </p:spPr>
      </p:pic>
      <p:pic>
        <p:nvPicPr>
          <p:cNvPr id="3" name="Audio 2">
            <a:hlinkClick r:id="" action="ppaction://media"/>
            <a:extLst>
              <a:ext uri="{FF2B5EF4-FFF2-40B4-BE49-F238E27FC236}">
                <a16:creationId xmlns:a16="http://schemas.microsoft.com/office/drawing/2014/main" id="{D9467FF2-27D4-48FA-BC53-B58379CF6A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87441802"/>
      </p:ext>
    </p:extLst>
  </p:cSld>
  <p:clrMapOvr>
    <a:masterClrMapping/>
  </p:clrMapOvr>
  <mc:AlternateContent xmlns:mc="http://schemas.openxmlformats.org/markup-compatibility/2006">
    <mc:Choice xmlns:p14="http://schemas.microsoft.com/office/powerpoint/2010/main" Requires="p14">
      <p:transition spd="slow" p14:dur="2000" advTm="147480"/>
    </mc:Choice>
    <mc:Fallback>
      <p:transition spd="slow" advTm="147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2_LWW TEMPLATE">
  <a:themeElements>
    <a:clrScheme name="">
      <a:dk1>
        <a:srgbClr val="000000"/>
      </a:dk1>
      <a:lt1>
        <a:srgbClr val="FFFFFF"/>
      </a:lt1>
      <a:dk2>
        <a:srgbClr val="006B76"/>
      </a:dk2>
      <a:lt2>
        <a:srgbClr val="000000"/>
      </a:lt2>
      <a:accent1>
        <a:srgbClr val="186EC4"/>
      </a:accent1>
      <a:accent2>
        <a:srgbClr val="CC9900"/>
      </a:accent2>
      <a:accent3>
        <a:srgbClr val="FFFFFF"/>
      </a:accent3>
      <a:accent4>
        <a:srgbClr val="000000"/>
      </a:accent4>
      <a:accent5>
        <a:srgbClr val="ABBADE"/>
      </a:accent5>
      <a:accent6>
        <a:srgbClr val="B98A00"/>
      </a:accent6>
      <a:hlink>
        <a:srgbClr val="FF0000"/>
      </a:hlink>
      <a:folHlink>
        <a:srgbClr val="009900"/>
      </a:folHlink>
    </a:clrScheme>
    <a:fontScheme name="LWW 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LWW 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LWW 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LWW 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LWW 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LWW 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LWW 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LWW 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0c73501-d892-4798-8321-2611750ec21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98385B5E2AC949AF11150DD84F6C37" ma:contentTypeVersion="14" ma:contentTypeDescription="Create a new document." ma:contentTypeScope="" ma:versionID="0f0d6541ad1267a6c9b44725fe056c0c">
  <xsd:schema xmlns:xsd="http://www.w3.org/2001/XMLSchema" xmlns:xs="http://www.w3.org/2001/XMLSchema" xmlns:p="http://schemas.microsoft.com/office/2006/metadata/properties" xmlns:ns3="00c73501-d892-4798-8321-2611750ec216" xmlns:ns4="a592d4b5-ef12-4eb7-8b0a-4321abea656b" targetNamespace="http://schemas.microsoft.com/office/2006/metadata/properties" ma:root="true" ma:fieldsID="f2d5e638a91b0b15a806b54330f21d59" ns3:_="" ns4:_="">
    <xsd:import namespace="00c73501-d892-4798-8321-2611750ec216"/>
    <xsd:import namespace="a592d4b5-ef12-4eb7-8b0a-4321abea656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c73501-d892-4798-8321-2611750ec2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_activity" ma:index="14"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92d4b5-ef12-4eb7-8b0a-4321abea656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2D0645-763C-4A74-896B-80452723D21C}">
  <ds:schemaRefs>
    <ds:schemaRef ds:uri="http://www.w3.org/XML/1998/namespace"/>
    <ds:schemaRef ds:uri="http://purl.org/dc/elements/1.1/"/>
    <ds:schemaRef ds:uri="http://purl.org/dc/dcmitype/"/>
    <ds:schemaRef ds:uri="http://purl.org/dc/terms/"/>
    <ds:schemaRef ds:uri="http://schemas.microsoft.com/office/2006/documentManagement/types"/>
    <ds:schemaRef ds:uri="http://schemas.microsoft.com/office/2006/metadata/properties"/>
    <ds:schemaRef ds:uri="http://schemas.openxmlformats.org/package/2006/metadata/core-properties"/>
    <ds:schemaRef ds:uri="00c73501-d892-4798-8321-2611750ec216"/>
    <ds:schemaRef ds:uri="http://schemas.microsoft.com/office/infopath/2007/PartnerControls"/>
    <ds:schemaRef ds:uri="a592d4b5-ef12-4eb7-8b0a-4321abea656b"/>
  </ds:schemaRefs>
</ds:datastoreItem>
</file>

<file path=customXml/itemProps2.xml><?xml version="1.0" encoding="utf-8"?>
<ds:datastoreItem xmlns:ds="http://schemas.openxmlformats.org/officeDocument/2006/customXml" ds:itemID="{BE2C1218-8DF4-4505-B010-97A102F2196B}">
  <ds:schemaRefs>
    <ds:schemaRef ds:uri="http://schemas.microsoft.com/sharepoint/v3/contenttype/forms"/>
  </ds:schemaRefs>
</ds:datastoreItem>
</file>

<file path=customXml/itemProps3.xml><?xml version="1.0" encoding="utf-8"?>
<ds:datastoreItem xmlns:ds="http://schemas.openxmlformats.org/officeDocument/2006/customXml" ds:itemID="{502E9D09-116A-42AF-B29A-BFA8C70981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c73501-d892-4798-8321-2611750ec216"/>
    <ds:schemaRef ds:uri="a592d4b5-ef12-4eb7-8b0a-4321abea65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1930</TotalTime>
  <Words>1516</Words>
  <Application>Microsoft Office PowerPoint</Application>
  <PresentationFormat>On-screen Show (4:3)</PresentationFormat>
  <Paragraphs>161</Paragraphs>
  <Slides>27</Slides>
  <Notes>0</Notes>
  <HiddenSlides>0</HiddenSlides>
  <MMClips>27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ＭＳ Ｐゴシック</vt:lpstr>
      <vt:lpstr>Arial</vt:lpstr>
      <vt:lpstr>Calibri</vt:lpstr>
      <vt:lpstr>Courier New</vt:lpstr>
      <vt:lpstr>Trebuchet MS</vt:lpstr>
      <vt:lpstr>Verdana</vt:lpstr>
      <vt:lpstr>Wingdings</vt:lpstr>
      <vt:lpstr>ヒラギノ角ゴ Pro W3</vt:lpstr>
      <vt:lpstr>2_LWW TEMPLATE</vt:lpstr>
      <vt:lpstr>Introduction to Clinical Pharmacology   Chapter 9 Antibacterial Drugs That Interfere With DNA/RNA Synthesis</vt:lpstr>
      <vt:lpstr>Learning Objectives</vt:lpstr>
      <vt:lpstr>Antibiotics That Interfere With DNA/RNA Synthesis</vt:lpstr>
      <vt:lpstr>Antibiotic Stewardship—Superinfections</vt:lpstr>
      <vt:lpstr>Fluoroquinolones—Actions</vt:lpstr>
      <vt:lpstr>Fluoroquinolones—Uses</vt:lpstr>
      <vt:lpstr>Fluoroquinolones—Adverse Reactions</vt:lpstr>
      <vt:lpstr>Fluoroquinolones—Contraindications</vt:lpstr>
      <vt:lpstr>Fluroquinolones—Interactions</vt:lpstr>
      <vt:lpstr>Nursing Process—Client Receiving a Fluoroquinolone or Miscellaneous Anti-Infective #1</vt:lpstr>
      <vt:lpstr>Nursing Process—Client Receiving a Fluoroquinolone or Miscellaneous Anti-Infective #2</vt:lpstr>
      <vt:lpstr>Pharmacology in Practice Exercise #1</vt:lpstr>
      <vt:lpstr>Nursing Process—Client Receiving a Fluoroquinolone or Miscellaneous Anti-Infective #3</vt:lpstr>
      <vt:lpstr>Nursing Process—Client Receiving a Fluoroquinolone or Miscellaneous Anti-Infective #4</vt:lpstr>
      <vt:lpstr>Nursing Process—Client Receiving a Fluoroquinolone or Miscellaneous Anti-Infective #5</vt:lpstr>
      <vt:lpstr>Nursing Process—Client Receiving a Fluoroquinolone or Miscellaneous Anti-Infective #6</vt:lpstr>
      <vt:lpstr>Nursing Process—Client Receiving a Fluoroquinolone or Miscellaneous Anti-Infective #7</vt:lpstr>
      <vt:lpstr>Pharmacology in Practice Exercise #2</vt:lpstr>
      <vt:lpstr>Nursing Process—Client Receiving a Fluoroquinolone or Miscellaneous Anti-Infective #8</vt:lpstr>
      <vt:lpstr>Nursing Process—Client Receiving a Fluoroquinolone or Miscellaneous Anti-Infective #9</vt:lpstr>
      <vt:lpstr>Nursing Process—Client Receiving a Fluoroquinolone or Miscellaneous Anti-Infective #10</vt:lpstr>
      <vt:lpstr>Nursing Process—Client Receiving a Fluoroquinolone or Miscellaneous Anti-Infective #11</vt:lpstr>
      <vt:lpstr>Pharmacology in Practice Exercise #3</vt:lpstr>
      <vt:lpstr>Nursing Process—Client Receiving a Fluoroquinolone or Miscellaneous Anti-Infective #12</vt:lpstr>
      <vt:lpstr>Nursing Process—Client Receiving a Fluoroquinolone or Miscellaneous Anti-Infective #13</vt:lpstr>
      <vt:lpstr>Nursing Process—Client Receiving a Fluoroquinolone or Miscellaneous Anti-Infective #14</vt:lpstr>
      <vt:lpstr>Turn and Talk—Case Study</vt:lpstr>
    </vt:vector>
  </TitlesOfParts>
  <Company>LWW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 Antibacterial Drugs That Interfere With DNA/RNA Synthesis</dc:title>
  <dc:creator>doug smock</dc:creator>
  <cp:lastModifiedBy>Paula Reeves</cp:lastModifiedBy>
  <cp:revision>226</cp:revision>
  <dcterms:created xsi:type="dcterms:W3CDTF">2014-03-13T13:46:35Z</dcterms:created>
  <dcterms:modified xsi:type="dcterms:W3CDTF">2024-08-27T16:29:20Z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0x0101001D98385B5E2AC949AF11150DD84F6C37</vt:lpwstr>
  </property>
</Properties>
</file>